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47" Target="slides/slide34.xml" Type="http://schemas.openxmlformats.org/officeDocument/2006/relationships/slide"/><Relationship Id="rId48" Target="slides/slide35.xml" Type="http://schemas.openxmlformats.org/officeDocument/2006/relationships/slide"/><Relationship Id="rId49" Target="slides/slide36.xml" Type="http://schemas.openxmlformats.org/officeDocument/2006/relationships/slide"/><Relationship Id="rId5" Target="tableStyles.xml" Type="http://schemas.openxmlformats.org/officeDocument/2006/relationships/tableStyles"/><Relationship Id="rId50" Target="slides/slide37.xml" Type="http://schemas.openxmlformats.org/officeDocument/2006/relationships/slide"/><Relationship Id="rId51" Target="slides/slide38.xml" Type="http://schemas.openxmlformats.org/officeDocument/2006/relationships/slide"/><Relationship Id="rId52" Target="slides/slide3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https://github.com/reemas-irasna/Zomato-restaurant-clustering-and-sentiment/tree/main"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2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2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2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3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3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6.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7.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8.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9.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0.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5.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3043" y="5558801"/>
            <a:ext cx="7759155" cy="4364525"/>
          </a:xfrm>
          <a:custGeom>
            <a:avLst/>
            <a:gdLst/>
            <a:ahLst/>
            <a:cxnLst/>
            <a:rect r="r" b="b" t="t" l="l"/>
            <a:pathLst>
              <a:path h="4364525" w="7759155">
                <a:moveTo>
                  <a:pt x="0" y="0"/>
                </a:moveTo>
                <a:lnTo>
                  <a:pt x="7759155" y="0"/>
                </a:lnTo>
                <a:lnTo>
                  <a:pt x="7759155" y="4364525"/>
                </a:lnTo>
                <a:lnTo>
                  <a:pt x="0" y="4364525"/>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4"/>
            <a:stretch>
              <a:fillRect l="0" t="0" r="0" b="0"/>
            </a:stretch>
          </a:blipFill>
        </p:spPr>
      </p:sp>
      <p:sp>
        <p:nvSpPr>
          <p:cNvPr name="TextBox 5" id="5"/>
          <p:cNvSpPr txBox="true"/>
          <p:nvPr/>
        </p:nvSpPr>
        <p:spPr>
          <a:xfrm rot="0">
            <a:off x="5000282" y="2682451"/>
            <a:ext cx="8873588" cy="1005207"/>
          </a:xfrm>
          <a:prstGeom prst="rect">
            <a:avLst/>
          </a:prstGeom>
        </p:spPr>
        <p:txBody>
          <a:bodyPr anchor="t" rtlCol="false" tIns="0" lIns="0" bIns="0" rIns="0">
            <a:spAutoFit/>
          </a:bodyPr>
          <a:lstStyle/>
          <a:p>
            <a:pPr algn="ctr">
              <a:lnSpc>
                <a:spcPts val="8119"/>
              </a:lnSpc>
              <a:spcBef>
                <a:spcPct val="0"/>
              </a:spcBef>
            </a:pPr>
            <a:r>
              <a:rPr lang="en-US" sz="5799">
                <a:solidFill>
                  <a:srgbClr val="000000"/>
                </a:solidFill>
                <a:latin typeface="Canva Sans Bold"/>
              </a:rPr>
              <a:t>(UNSUPERVISED -ML)</a:t>
            </a:r>
          </a:p>
        </p:txBody>
      </p:sp>
      <p:sp>
        <p:nvSpPr>
          <p:cNvPr name="TextBox 6" id="6"/>
          <p:cNvSpPr txBox="true"/>
          <p:nvPr/>
        </p:nvSpPr>
        <p:spPr>
          <a:xfrm rot="0">
            <a:off x="1836094" y="1239731"/>
            <a:ext cx="14186501" cy="1566544"/>
          </a:xfrm>
          <a:prstGeom prst="rect">
            <a:avLst/>
          </a:prstGeom>
        </p:spPr>
        <p:txBody>
          <a:bodyPr anchor="t" rtlCol="false" tIns="0" lIns="0" bIns="0" rIns="0">
            <a:spAutoFit/>
          </a:bodyPr>
          <a:lstStyle/>
          <a:p>
            <a:pPr algn="ctr">
              <a:lnSpc>
                <a:spcPts val="12880"/>
              </a:lnSpc>
            </a:pPr>
            <a:r>
              <a:rPr lang="en-US" sz="9200">
                <a:solidFill>
                  <a:srgbClr val="D13D3D"/>
                </a:solidFill>
                <a:latin typeface="Canva Sans Bold"/>
              </a:rPr>
              <a:t>CAPSTONE PROJECT</a:t>
            </a:r>
          </a:p>
        </p:txBody>
      </p:sp>
      <p:sp>
        <p:nvSpPr>
          <p:cNvPr name="TextBox 7" id="7"/>
          <p:cNvSpPr txBox="true"/>
          <p:nvPr/>
        </p:nvSpPr>
        <p:spPr>
          <a:xfrm rot="0">
            <a:off x="591351" y="3974888"/>
            <a:ext cx="17241568" cy="1872616"/>
          </a:xfrm>
          <a:prstGeom prst="rect">
            <a:avLst/>
          </a:prstGeom>
        </p:spPr>
        <p:txBody>
          <a:bodyPr anchor="t" rtlCol="false" tIns="0" lIns="0" bIns="0" rIns="0">
            <a:spAutoFit/>
          </a:bodyPr>
          <a:lstStyle/>
          <a:p>
            <a:pPr algn="ctr">
              <a:lnSpc>
                <a:spcPts val="6999"/>
              </a:lnSpc>
            </a:pPr>
            <a:r>
              <a:rPr lang="en-US" sz="4999" u="sng">
                <a:solidFill>
                  <a:srgbClr val="000000"/>
                </a:solidFill>
                <a:latin typeface="Canva Sans Semi-Bold"/>
                <a:hlinkClick r:id="rId5" tooltip="https://github.com/reemas-irasna/Zomato-restaurant-clustering-and-sentiment/tree/main"/>
              </a:rPr>
              <a:t>Zomato-Restaurant-Clustering &amp; Sentiment-Analysis</a:t>
            </a:r>
          </a:p>
          <a:p>
            <a:pPr algn="ctr">
              <a:lnSpc>
                <a:spcPts val="8119"/>
              </a:lnSpc>
              <a:spcBef>
                <a:spcPct val="0"/>
              </a:spcBef>
            </a:pPr>
          </a:p>
        </p:txBody>
      </p:sp>
      <p:sp>
        <p:nvSpPr>
          <p:cNvPr name="TextBox 8" id="8"/>
          <p:cNvSpPr txBox="true"/>
          <p:nvPr/>
        </p:nvSpPr>
        <p:spPr>
          <a:xfrm rot="0">
            <a:off x="8929344" y="5723680"/>
            <a:ext cx="8296176" cy="1005207"/>
          </a:xfrm>
          <a:prstGeom prst="rect">
            <a:avLst/>
          </a:prstGeom>
        </p:spPr>
        <p:txBody>
          <a:bodyPr anchor="t" rtlCol="false" tIns="0" lIns="0" bIns="0" rIns="0">
            <a:spAutoFit/>
          </a:bodyPr>
          <a:lstStyle/>
          <a:p>
            <a:pPr algn="ctr">
              <a:lnSpc>
                <a:spcPts val="8119"/>
              </a:lnSpc>
              <a:spcBef>
                <a:spcPct val="0"/>
              </a:spcBef>
            </a:pPr>
            <a:r>
              <a:rPr lang="en-US" sz="5799">
                <a:solidFill>
                  <a:srgbClr val="D13D3D"/>
                </a:solidFill>
                <a:latin typeface="Canva Sans Bold"/>
              </a:rPr>
              <a:t>BY-ANMOL SACHDEVA</a:t>
            </a:r>
          </a:p>
        </p:txBody>
      </p:sp>
      <p:sp>
        <p:nvSpPr>
          <p:cNvPr name="TextBox 9" id="9"/>
          <p:cNvSpPr txBox="true"/>
          <p:nvPr/>
        </p:nvSpPr>
        <p:spPr>
          <a:xfrm rot="0">
            <a:off x="6631130" y="7176561"/>
            <a:ext cx="9391465"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Canva Sans Bold"/>
              </a:rPr>
              <a:t>~ UNDER THE GUIDANCE OF TEAM   </a:t>
            </a:r>
          </a:p>
        </p:txBody>
      </p:sp>
      <p:sp>
        <p:nvSpPr>
          <p:cNvPr name="Freeform 10" id="10"/>
          <p:cNvSpPr/>
          <p:nvPr/>
        </p:nvSpPr>
        <p:spPr>
          <a:xfrm flipH="false" flipV="false" rot="0">
            <a:off x="15502340" y="7134895"/>
            <a:ext cx="2231563" cy="822473"/>
          </a:xfrm>
          <a:custGeom>
            <a:avLst/>
            <a:gdLst/>
            <a:ahLst/>
            <a:cxnLst/>
            <a:rect r="r" b="b" t="t" l="l"/>
            <a:pathLst>
              <a:path h="822473" w="2231563">
                <a:moveTo>
                  <a:pt x="0" y="0"/>
                </a:moveTo>
                <a:lnTo>
                  <a:pt x="2231563" y="0"/>
                </a:lnTo>
                <a:lnTo>
                  <a:pt x="2231563" y="822473"/>
                </a:lnTo>
                <a:lnTo>
                  <a:pt x="0" y="822473"/>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1978954" y="2291567"/>
            <a:ext cx="14330091" cy="7760629"/>
          </a:xfrm>
          <a:custGeom>
            <a:avLst/>
            <a:gdLst/>
            <a:ahLst/>
            <a:cxnLst/>
            <a:rect r="r" b="b" t="t" l="l"/>
            <a:pathLst>
              <a:path h="7760629" w="14330091">
                <a:moveTo>
                  <a:pt x="0" y="0"/>
                </a:moveTo>
                <a:lnTo>
                  <a:pt x="14330092" y="0"/>
                </a:lnTo>
                <a:lnTo>
                  <a:pt x="14330092" y="7760628"/>
                </a:lnTo>
                <a:lnTo>
                  <a:pt x="0" y="7760628"/>
                </a:lnTo>
                <a:lnTo>
                  <a:pt x="0" y="0"/>
                </a:lnTo>
                <a:close/>
              </a:path>
            </a:pathLst>
          </a:custGeom>
          <a:blipFill>
            <a:blip r:embed="rId3"/>
            <a:stretch>
              <a:fillRect l="0" t="0" r="0" b="0"/>
            </a:stretch>
          </a:blipFill>
        </p:spPr>
      </p:sp>
      <p:sp>
        <p:nvSpPr>
          <p:cNvPr name="TextBox 4" id="4"/>
          <p:cNvSpPr txBox="true"/>
          <p:nvPr/>
        </p:nvSpPr>
        <p:spPr>
          <a:xfrm rot="0">
            <a:off x="5473862" y="1286360"/>
            <a:ext cx="4161433" cy="1005207"/>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Canva Sans Bold"/>
              </a:rPr>
              <a:t>restaurants</a:t>
            </a:r>
          </a:p>
        </p:txBody>
      </p:sp>
      <p:sp>
        <p:nvSpPr>
          <p:cNvPr name="TextBox 5" id="5"/>
          <p:cNvSpPr txBox="true"/>
          <p:nvPr/>
        </p:nvSpPr>
        <p:spPr>
          <a:xfrm rot="0">
            <a:off x="0" y="1408666"/>
            <a:ext cx="15785257" cy="1873135"/>
          </a:xfrm>
          <a:prstGeom prst="rect">
            <a:avLst/>
          </a:prstGeom>
        </p:spPr>
        <p:txBody>
          <a:bodyPr anchor="t" rtlCol="false" tIns="0" lIns="0" bIns="0" rIns="0">
            <a:spAutoFit/>
          </a:bodyPr>
          <a:lstStyle/>
          <a:p>
            <a:pPr algn="ctr">
              <a:lnSpc>
                <a:spcPts val="7531"/>
              </a:lnSpc>
            </a:pPr>
            <a:r>
              <a:rPr lang="en-US" sz="5379">
                <a:solidFill>
                  <a:srgbClr val="000000"/>
                </a:solidFill>
                <a:latin typeface="Canva Sans Bold"/>
              </a:rPr>
              <a:t>Visualisation of Words from 'Cuisines' features</a:t>
            </a:r>
          </a:p>
          <a:p>
            <a:pPr algn="ctr">
              <a:lnSpc>
                <a:spcPts val="7531"/>
              </a:lnSpc>
              <a:spcBef>
                <a:spcPct val="0"/>
              </a:spcBef>
            </a:pPr>
          </a:p>
        </p:txBody>
      </p:sp>
      <p:sp>
        <p:nvSpPr>
          <p:cNvPr name="TextBox 6" id="6"/>
          <p:cNvSpPr txBox="true"/>
          <p:nvPr/>
        </p:nvSpPr>
        <p:spPr>
          <a:xfrm rot="0">
            <a:off x="0" y="118684"/>
            <a:ext cx="6269074" cy="1182439"/>
          </a:xfrm>
          <a:prstGeom prst="rect">
            <a:avLst/>
          </a:prstGeom>
        </p:spPr>
        <p:txBody>
          <a:bodyPr anchor="t" rtlCol="false" tIns="0" lIns="0" bIns="0" rIns="0">
            <a:spAutoFit/>
          </a:bodyPr>
          <a:lstStyle/>
          <a:p>
            <a:pPr algn="ctr">
              <a:lnSpc>
                <a:spcPts val="9664"/>
              </a:lnSpc>
              <a:spcBef>
                <a:spcPct val="0"/>
              </a:spcBef>
            </a:pPr>
            <a:r>
              <a:rPr lang="en-US" sz="6903">
                <a:solidFill>
                  <a:srgbClr val="D13D3D"/>
                </a:solidFill>
                <a:latin typeface="Canva Sans Bold"/>
              </a:rPr>
              <a:t>WORDCLOUD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1978954" y="2329301"/>
            <a:ext cx="14330091" cy="7760629"/>
          </a:xfrm>
          <a:custGeom>
            <a:avLst/>
            <a:gdLst/>
            <a:ahLst/>
            <a:cxnLst/>
            <a:rect r="r" b="b" t="t" l="l"/>
            <a:pathLst>
              <a:path h="7760629" w="14330091">
                <a:moveTo>
                  <a:pt x="0" y="0"/>
                </a:moveTo>
                <a:lnTo>
                  <a:pt x="14330092" y="0"/>
                </a:lnTo>
                <a:lnTo>
                  <a:pt x="14330092" y="7760629"/>
                </a:lnTo>
                <a:lnTo>
                  <a:pt x="0" y="7760629"/>
                </a:lnTo>
                <a:lnTo>
                  <a:pt x="0" y="0"/>
                </a:lnTo>
                <a:close/>
              </a:path>
            </a:pathLst>
          </a:custGeom>
          <a:blipFill>
            <a:blip r:embed="rId3"/>
            <a:stretch>
              <a:fillRect l="0" t="0" r="0" b="0"/>
            </a:stretch>
          </a:blipFill>
        </p:spPr>
      </p:sp>
      <p:sp>
        <p:nvSpPr>
          <p:cNvPr name="TextBox 4" id="4"/>
          <p:cNvSpPr txBox="true"/>
          <p:nvPr/>
        </p:nvSpPr>
        <p:spPr>
          <a:xfrm rot="0">
            <a:off x="0" y="118684"/>
            <a:ext cx="6269074" cy="1182439"/>
          </a:xfrm>
          <a:prstGeom prst="rect">
            <a:avLst/>
          </a:prstGeom>
        </p:spPr>
        <p:txBody>
          <a:bodyPr anchor="t" rtlCol="false" tIns="0" lIns="0" bIns="0" rIns="0">
            <a:spAutoFit/>
          </a:bodyPr>
          <a:lstStyle/>
          <a:p>
            <a:pPr algn="ctr">
              <a:lnSpc>
                <a:spcPts val="9664"/>
              </a:lnSpc>
              <a:spcBef>
                <a:spcPct val="0"/>
              </a:spcBef>
            </a:pPr>
            <a:r>
              <a:rPr lang="en-US" sz="6903">
                <a:solidFill>
                  <a:srgbClr val="D13D3D"/>
                </a:solidFill>
                <a:latin typeface="Canva Sans Bold"/>
              </a:rPr>
              <a:t>WORDCLOUD</a:t>
            </a:r>
          </a:p>
        </p:txBody>
      </p:sp>
      <p:sp>
        <p:nvSpPr>
          <p:cNvPr name="TextBox 5" id="5"/>
          <p:cNvSpPr txBox="true"/>
          <p:nvPr/>
        </p:nvSpPr>
        <p:spPr>
          <a:xfrm rot="0">
            <a:off x="0" y="1408666"/>
            <a:ext cx="16230600" cy="920635"/>
          </a:xfrm>
          <a:prstGeom prst="rect">
            <a:avLst/>
          </a:prstGeom>
        </p:spPr>
        <p:txBody>
          <a:bodyPr anchor="t" rtlCol="false" tIns="0" lIns="0" bIns="0" rIns="0">
            <a:spAutoFit/>
          </a:bodyPr>
          <a:lstStyle/>
          <a:p>
            <a:pPr algn="ctr">
              <a:lnSpc>
                <a:spcPts val="7531"/>
              </a:lnSpc>
              <a:spcBef>
                <a:spcPct val="0"/>
              </a:spcBef>
            </a:pPr>
            <a:r>
              <a:rPr lang="en-US" sz="5379">
                <a:solidFill>
                  <a:srgbClr val="000000"/>
                </a:solidFill>
                <a:latin typeface="Canva Sans Bold"/>
              </a:rPr>
              <a:t>Most nominated words from 'Cuisines' features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6713859" y="1803893"/>
            <a:ext cx="11119060" cy="8041601"/>
          </a:xfrm>
          <a:custGeom>
            <a:avLst/>
            <a:gdLst/>
            <a:ahLst/>
            <a:cxnLst/>
            <a:rect r="r" b="b" t="t" l="l"/>
            <a:pathLst>
              <a:path h="8041601" w="11119060">
                <a:moveTo>
                  <a:pt x="0" y="0"/>
                </a:moveTo>
                <a:lnTo>
                  <a:pt x="11119060" y="0"/>
                </a:lnTo>
                <a:lnTo>
                  <a:pt x="11119060" y="8041601"/>
                </a:lnTo>
                <a:lnTo>
                  <a:pt x="0" y="8041601"/>
                </a:lnTo>
                <a:lnTo>
                  <a:pt x="0" y="0"/>
                </a:lnTo>
                <a:close/>
              </a:path>
            </a:pathLst>
          </a:custGeom>
          <a:blipFill>
            <a:blip r:embed="rId4"/>
            <a:stretch>
              <a:fillRect l="0" t="0" r="0" b="0"/>
            </a:stretch>
          </a:blipFill>
        </p:spPr>
      </p:sp>
      <p:sp>
        <p:nvSpPr>
          <p:cNvPr name="Freeform 5" id="5"/>
          <p:cNvSpPr/>
          <p:nvPr/>
        </p:nvSpPr>
        <p:spPr>
          <a:xfrm flipH="false" flipV="false" rot="0">
            <a:off x="0" y="2504273"/>
            <a:ext cx="7731582" cy="5278454"/>
          </a:xfrm>
          <a:custGeom>
            <a:avLst/>
            <a:gdLst/>
            <a:ahLst/>
            <a:cxnLst/>
            <a:rect r="r" b="b" t="t" l="l"/>
            <a:pathLst>
              <a:path h="5278454" w="7731582">
                <a:moveTo>
                  <a:pt x="0" y="0"/>
                </a:moveTo>
                <a:lnTo>
                  <a:pt x="7731582" y="0"/>
                </a:lnTo>
                <a:lnTo>
                  <a:pt x="7731582" y="5278454"/>
                </a:lnTo>
                <a:lnTo>
                  <a:pt x="0" y="5278454"/>
                </a:lnTo>
                <a:lnTo>
                  <a:pt x="0" y="0"/>
                </a:lnTo>
                <a:close/>
              </a:path>
            </a:pathLst>
          </a:custGeom>
          <a:blipFill>
            <a:blip r:embed="rId5"/>
            <a:stretch>
              <a:fillRect l="0" t="0" r="0" b="0"/>
            </a:stretch>
          </a:blipFill>
        </p:spPr>
      </p:sp>
      <p:sp>
        <p:nvSpPr>
          <p:cNvPr name="TextBox 6" id="6"/>
          <p:cNvSpPr txBox="true"/>
          <p:nvPr/>
        </p:nvSpPr>
        <p:spPr>
          <a:xfrm rot="0">
            <a:off x="7998966" y="-26698"/>
            <a:ext cx="2290068" cy="1493530"/>
          </a:xfrm>
          <a:prstGeom prst="rect">
            <a:avLst/>
          </a:prstGeom>
        </p:spPr>
        <p:txBody>
          <a:bodyPr anchor="t" rtlCol="false" tIns="0" lIns="0" bIns="0" rIns="0">
            <a:spAutoFit/>
          </a:bodyPr>
          <a:lstStyle/>
          <a:p>
            <a:pPr algn="ctr">
              <a:lnSpc>
                <a:spcPts val="12179"/>
              </a:lnSpc>
              <a:spcBef>
                <a:spcPct val="0"/>
              </a:spcBef>
            </a:pPr>
            <a:r>
              <a:rPr lang="en-US" sz="8699">
                <a:solidFill>
                  <a:srgbClr val="D13D3D"/>
                </a:solidFill>
                <a:latin typeface="Canva Sans Bold"/>
              </a:rPr>
              <a:t>EDA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6394843" y="1859680"/>
            <a:ext cx="11438076" cy="6823524"/>
          </a:xfrm>
          <a:custGeom>
            <a:avLst/>
            <a:gdLst/>
            <a:ahLst/>
            <a:cxnLst/>
            <a:rect r="r" b="b" t="t" l="l"/>
            <a:pathLst>
              <a:path h="6823524" w="11438076">
                <a:moveTo>
                  <a:pt x="0" y="0"/>
                </a:moveTo>
                <a:lnTo>
                  <a:pt x="11438076" y="0"/>
                </a:lnTo>
                <a:lnTo>
                  <a:pt x="11438076" y="6823524"/>
                </a:lnTo>
                <a:lnTo>
                  <a:pt x="0" y="6823524"/>
                </a:lnTo>
                <a:lnTo>
                  <a:pt x="0" y="0"/>
                </a:lnTo>
                <a:close/>
              </a:path>
            </a:pathLst>
          </a:custGeom>
          <a:blipFill>
            <a:blip r:embed="rId4"/>
            <a:stretch>
              <a:fillRect l="0" t="0" r="0" b="0"/>
            </a:stretch>
          </a:blipFill>
        </p:spPr>
      </p:sp>
      <p:sp>
        <p:nvSpPr>
          <p:cNvPr name="Freeform 5" id="5"/>
          <p:cNvSpPr/>
          <p:nvPr/>
        </p:nvSpPr>
        <p:spPr>
          <a:xfrm flipH="false" flipV="false" rot="0">
            <a:off x="0" y="2644784"/>
            <a:ext cx="7357263" cy="4379323"/>
          </a:xfrm>
          <a:custGeom>
            <a:avLst/>
            <a:gdLst/>
            <a:ahLst/>
            <a:cxnLst/>
            <a:rect r="r" b="b" t="t" l="l"/>
            <a:pathLst>
              <a:path h="4379323" w="7357263">
                <a:moveTo>
                  <a:pt x="0" y="0"/>
                </a:moveTo>
                <a:lnTo>
                  <a:pt x="7357263" y="0"/>
                </a:lnTo>
                <a:lnTo>
                  <a:pt x="7357263" y="4379323"/>
                </a:lnTo>
                <a:lnTo>
                  <a:pt x="0" y="4379323"/>
                </a:lnTo>
                <a:lnTo>
                  <a:pt x="0" y="0"/>
                </a:lnTo>
                <a:close/>
              </a:path>
            </a:pathLst>
          </a:custGeom>
          <a:blipFill>
            <a:blip r:embed="rId5"/>
            <a:stretch>
              <a:fillRect l="0" t="0" r="0" b="0"/>
            </a:stretch>
          </a:blipFill>
        </p:spPr>
      </p:sp>
      <p:sp>
        <p:nvSpPr>
          <p:cNvPr name="TextBox 6" id="6"/>
          <p:cNvSpPr txBox="true"/>
          <p:nvPr/>
        </p:nvSpPr>
        <p:spPr>
          <a:xfrm rot="0">
            <a:off x="7998966" y="-26698"/>
            <a:ext cx="2290068" cy="1493530"/>
          </a:xfrm>
          <a:prstGeom prst="rect">
            <a:avLst/>
          </a:prstGeom>
        </p:spPr>
        <p:txBody>
          <a:bodyPr anchor="t" rtlCol="false" tIns="0" lIns="0" bIns="0" rIns="0">
            <a:spAutoFit/>
          </a:bodyPr>
          <a:lstStyle/>
          <a:p>
            <a:pPr algn="ctr">
              <a:lnSpc>
                <a:spcPts val="12179"/>
              </a:lnSpc>
              <a:spcBef>
                <a:spcPct val="0"/>
              </a:spcBef>
            </a:pPr>
            <a:r>
              <a:rPr lang="en-US" sz="8699">
                <a:solidFill>
                  <a:srgbClr val="D13D3D"/>
                </a:solidFill>
                <a:latin typeface="Canva Sans Bold"/>
              </a:rPr>
              <a:t>EDA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7514807" y="1841451"/>
            <a:ext cx="10318112" cy="8110755"/>
          </a:xfrm>
          <a:custGeom>
            <a:avLst/>
            <a:gdLst/>
            <a:ahLst/>
            <a:cxnLst/>
            <a:rect r="r" b="b" t="t" l="l"/>
            <a:pathLst>
              <a:path h="8110755" w="10318112">
                <a:moveTo>
                  <a:pt x="0" y="0"/>
                </a:moveTo>
                <a:lnTo>
                  <a:pt x="10318112" y="0"/>
                </a:lnTo>
                <a:lnTo>
                  <a:pt x="10318112" y="8110755"/>
                </a:lnTo>
                <a:lnTo>
                  <a:pt x="0" y="8110755"/>
                </a:lnTo>
                <a:lnTo>
                  <a:pt x="0" y="0"/>
                </a:lnTo>
                <a:close/>
              </a:path>
            </a:pathLst>
          </a:custGeom>
          <a:blipFill>
            <a:blip r:embed="rId4"/>
            <a:stretch>
              <a:fillRect l="0" t="0" r="0" b="0"/>
            </a:stretch>
          </a:blipFill>
        </p:spPr>
      </p:sp>
      <p:sp>
        <p:nvSpPr>
          <p:cNvPr name="Freeform 5" id="5"/>
          <p:cNvSpPr/>
          <p:nvPr/>
        </p:nvSpPr>
        <p:spPr>
          <a:xfrm flipH="false" flipV="false" rot="0">
            <a:off x="552269" y="2694941"/>
            <a:ext cx="8591731" cy="3201887"/>
          </a:xfrm>
          <a:custGeom>
            <a:avLst/>
            <a:gdLst/>
            <a:ahLst/>
            <a:cxnLst/>
            <a:rect r="r" b="b" t="t" l="l"/>
            <a:pathLst>
              <a:path h="3201887" w="8591731">
                <a:moveTo>
                  <a:pt x="0" y="0"/>
                </a:moveTo>
                <a:lnTo>
                  <a:pt x="8591731" y="0"/>
                </a:lnTo>
                <a:lnTo>
                  <a:pt x="8591731" y="3201888"/>
                </a:lnTo>
                <a:lnTo>
                  <a:pt x="0" y="3201888"/>
                </a:lnTo>
                <a:lnTo>
                  <a:pt x="0" y="0"/>
                </a:lnTo>
                <a:close/>
              </a:path>
            </a:pathLst>
          </a:custGeom>
          <a:blipFill>
            <a:blip r:embed="rId5"/>
            <a:stretch>
              <a:fillRect l="0" t="0" r="0" b="0"/>
            </a:stretch>
          </a:blipFill>
        </p:spPr>
      </p:sp>
      <p:sp>
        <p:nvSpPr>
          <p:cNvPr name="TextBox 6" id="6"/>
          <p:cNvSpPr txBox="true"/>
          <p:nvPr/>
        </p:nvSpPr>
        <p:spPr>
          <a:xfrm rot="0">
            <a:off x="7932291" y="-26698"/>
            <a:ext cx="2290068" cy="1493530"/>
          </a:xfrm>
          <a:prstGeom prst="rect">
            <a:avLst/>
          </a:prstGeom>
        </p:spPr>
        <p:txBody>
          <a:bodyPr anchor="t" rtlCol="false" tIns="0" lIns="0" bIns="0" rIns="0">
            <a:spAutoFit/>
          </a:bodyPr>
          <a:lstStyle/>
          <a:p>
            <a:pPr algn="ctr">
              <a:lnSpc>
                <a:spcPts val="12179"/>
              </a:lnSpc>
              <a:spcBef>
                <a:spcPct val="0"/>
              </a:spcBef>
            </a:pPr>
            <a:r>
              <a:rPr lang="en-US" sz="8699">
                <a:solidFill>
                  <a:srgbClr val="D13D3D"/>
                </a:solidFill>
                <a:latin typeface="Canva Sans Bold"/>
              </a:rPr>
              <a:t>EDA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3556398" y="1028700"/>
            <a:ext cx="11175203" cy="8926603"/>
          </a:xfrm>
          <a:custGeom>
            <a:avLst/>
            <a:gdLst/>
            <a:ahLst/>
            <a:cxnLst/>
            <a:rect r="r" b="b" t="t" l="l"/>
            <a:pathLst>
              <a:path h="8926603" w="11175203">
                <a:moveTo>
                  <a:pt x="0" y="0"/>
                </a:moveTo>
                <a:lnTo>
                  <a:pt x="11175204" y="0"/>
                </a:lnTo>
                <a:lnTo>
                  <a:pt x="11175204" y="8926603"/>
                </a:lnTo>
                <a:lnTo>
                  <a:pt x="0" y="8926603"/>
                </a:lnTo>
                <a:lnTo>
                  <a:pt x="0" y="0"/>
                </a:lnTo>
                <a:close/>
              </a:path>
            </a:pathLst>
          </a:custGeom>
          <a:blipFill>
            <a:blip r:embed="rId4"/>
            <a:stretch>
              <a:fillRect l="0" t="0" r="0" b="0"/>
            </a:stretch>
          </a:blipFill>
        </p:spPr>
      </p:sp>
      <p:sp>
        <p:nvSpPr>
          <p:cNvPr name="TextBox 5" id="5"/>
          <p:cNvSpPr txBox="true"/>
          <p:nvPr/>
        </p:nvSpPr>
        <p:spPr>
          <a:xfrm rot="0">
            <a:off x="537517" y="2578187"/>
            <a:ext cx="2290068" cy="1493530"/>
          </a:xfrm>
          <a:prstGeom prst="rect">
            <a:avLst/>
          </a:prstGeom>
        </p:spPr>
        <p:txBody>
          <a:bodyPr anchor="t" rtlCol="false" tIns="0" lIns="0" bIns="0" rIns="0">
            <a:spAutoFit/>
          </a:bodyPr>
          <a:lstStyle/>
          <a:p>
            <a:pPr algn="ctr">
              <a:lnSpc>
                <a:spcPts val="12179"/>
              </a:lnSpc>
              <a:spcBef>
                <a:spcPct val="0"/>
              </a:spcBef>
            </a:pPr>
            <a:r>
              <a:rPr lang="en-US" sz="8699">
                <a:solidFill>
                  <a:srgbClr val="D13D3D"/>
                </a:solidFill>
                <a:latin typeface="Canva Sans Bold"/>
              </a:rPr>
              <a:t>EDA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3267345" y="1969227"/>
            <a:ext cx="13350777" cy="7964569"/>
          </a:xfrm>
          <a:custGeom>
            <a:avLst/>
            <a:gdLst/>
            <a:ahLst/>
            <a:cxnLst/>
            <a:rect r="r" b="b" t="t" l="l"/>
            <a:pathLst>
              <a:path h="7964569" w="13350777">
                <a:moveTo>
                  <a:pt x="0" y="0"/>
                </a:moveTo>
                <a:lnTo>
                  <a:pt x="13350777" y="0"/>
                </a:lnTo>
                <a:lnTo>
                  <a:pt x="13350777" y="7964568"/>
                </a:lnTo>
                <a:lnTo>
                  <a:pt x="0" y="7964568"/>
                </a:lnTo>
                <a:lnTo>
                  <a:pt x="0" y="0"/>
                </a:lnTo>
                <a:close/>
              </a:path>
            </a:pathLst>
          </a:custGeom>
          <a:blipFill>
            <a:blip r:embed="rId4"/>
            <a:stretch>
              <a:fillRect l="0" t="0" r="0" b="0"/>
            </a:stretch>
          </a:blipFill>
        </p:spPr>
      </p:sp>
      <p:sp>
        <p:nvSpPr>
          <p:cNvPr name="TextBox 5" id="5"/>
          <p:cNvSpPr txBox="true"/>
          <p:nvPr/>
        </p:nvSpPr>
        <p:spPr>
          <a:xfrm rot="0">
            <a:off x="7998966" y="-26698"/>
            <a:ext cx="2290068" cy="1493530"/>
          </a:xfrm>
          <a:prstGeom prst="rect">
            <a:avLst/>
          </a:prstGeom>
        </p:spPr>
        <p:txBody>
          <a:bodyPr anchor="t" rtlCol="false" tIns="0" lIns="0" bIns="0" rIns="0">
            <a:spAutoFit/>
          </a:bodyPr>
          <a:lstStyle/>
          <a:p>
            <a:pPr algn="ctr">
              <a:lnSpc>
                <a:spcPts val="12179"/>
              </a:lnSpc>
              <a:spcBef>
                <a:spcPct val="0"/>
              </a:spcBef>
            </a:pPr>
            <a:r>
              <a:rPr lang="en-US" sz="8699">
                <a:solidFill>
                  <a:srgbClr val="D13D3D"/>
                </a:solidFill>
                <a:latin typeface="Canva Sans Bold"/>
              </a:rPr>
              <a:t>EDA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5505344" y="1995536"/>
            <a:ext cx="12327575" cy="7995701"/>
          </a:xfrm>
          <a:custGeom>
            <a:avLst/>
            <a:gdLst/>
            <a:ahLst/>
            <a:cxnLst/>
            <a:rect r="r" b="b" t="t" l="l"/>
            <a:pathLst>
              <a:path h="7995701" w="12327575">
                <a:moveTo>
                  <a:pt x="0" y="0"/>
                </a:moveTo>
                <a:lnTo>
                  <a:pt x="12327575" y="0"/>
                </a:lnTo>
                <a:lnTo>
                  <a:pt x="12327575" y="7995701"/>
                </a:lnTo>
                <a:lnTo>
                  <a:pt x="0" y="7995701"/>
                </a:lnTo>
                <a:lnTo>
                  <a:pt x="0" y="0"/>
                </a:lnTo>
                <a:close/>
              </a:path>
            </a:pathLst>
          </a:custGeom>
          <a:blipFill>
            <a:blip r:embed="rId4"/>
            <a:stretch>
              <a:fillRect l="0" t="0" r="0" b="0"/>
            </a:stretch>
          </a:blipFill>
        </p:spPr>
      </p:sp>
      <p:sp>
        <p:nvSpPr>
          <p:cNvPr name="Freeform 5" id="5"/>
          <p:cNvSpPr/>
          <p:nvPr/>
        </p:nvSpPr>
        <p:spPr>
          <a:xfrm flipH="false" flipV="false" rot="0">
            <a:off x="0" y="3063232"/>
            <a:ext cx="6516015" cy="4772501"/>
          </a:xfrm>
          <a:custGeom>
            <a:avLst/>
            <a:gdLst/>
            <a:ahLst/>
            <a:cxnLst/>
            <a:rect r="r" b="b" t="t" l="l"/>
            <a:pathLst>
              <a:path h="4772501" w="6516015">
                <a:moveTo>
                  <a:pt x="0" y="0"/>
                </a:moveTo>
                <a:lnTo>
                  <a:pt x="6516015" y="0"/>
                </a:lnTo>
                <a:lnTo>
                  <a:pt x="6516015" y="4772502"/>
                </a:lnTo>
                <a:lnTo>
                  <a:pt x="0" y="4772502"/>
                </a:lnTo>
                <a:lnTo>
                  <a:pt x="0" y="0"/>
                </a:lnTo>
                <a:close/>
              </a:path>
            </a:pathLst>
          </a:custGeom>
          <a:blipFill>
            <a:blip r:embed="rId5"/>
            <a:stretch>
              <a:fillRect l="0" t="0" r="0" b="0"/>
            </a:stretch>
          </a:blipFill>
        </p:spPr>
      </p:sp>
      <p:sp>
        <p:nvSpPr>
          <p:cNvPr name="TextBox 6" id="6"/>
          <p:cNvSpPr txBox="true"/>
          <p:nvPr/>
        </p:nvSpPr>
        <p:spPr>
          <a:xfrm rot="0">
            <a:off x="7998966" y="-26698"/>
            <a:ext cx="2290068" cy="1493530"/>
          </a:xfrm>
          <a:prstGeom prst="rect">
            <a:avLst/>
          </a:prstGeom>
        </p:spPr>
        <p:txBody>
          <a:bodyPr anchor="t" rtlCol="false" tIns="0" lIns="0" bIns="0" rIns="0">
            <a:spAutoFit/>
          </a:bodyPr>
          <a:lstStyle/>
          <a:p>
            <a:pPr algn="ctr">
              <a:lnSpc>
                <a:spcPts val="12179"/>
              </a:lnSpc>
              <a:spcBef>
                <a:spcPct val="0"/>
              </a:spcBef>
            </a:pPr>
            <a:r>
              <a:rPr lang="en-US" sz="8699">
                <a:solidFill>
                  <a:srgbClr val="D13D3D"/>
                </a:solidFill>
                <a:latin typeface="Canva Sans Bold"/>
              </a:rPr>
              <a:t>EDA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595038" y="2216765"/>
            <a:ext cx="16023084" cy="7041535"/>
          </a:xfrm>
          <a:custGeom>
            <a:avLst/>
            <a:gdLst/>
            <a:ahLst/>
            <a:cxnLst/>
            <a:rect r="r" b="b" t="t" l="l"/>
            <a:pathLst>
              <a:path h="7041535" w="16023084">
                <a:moveTo>
                  <a:pt x="0" y="0"/>
                </a:moveTo>
                <a:lnTo>
                  <a:pt x="16023084" y="0"/>
                </a:lnTo>
                <a:lnTo>
                  <a:pt x="16023084" y="7041535"/>
                </a:lnTo>
                <a:lnTo>
                  <a:pt x="0" y="7041535"/>
                </a:lnTo>
                <a:lnTo>
                  <a:pt x="0" y="0"/>
                </a:lnTo>
                <a:close/>
              </a:path>
            </a:pathLst>
          </a:custGeom>
          <a:blipFill>
            <a:blip r:embed="rId4"/>
            <a:stretch>
              <a:fillRect l="0" t="0" r="0" b="0"/>
            </a:stretch>
          </a:blipFill>
        </p:spPr>
      </p:sp>
      <p:sp>
        <p:nvSpPr>
          <p:cNvPr name="TextBox 5" id="5"/>
          <p:cNvSpPr txBox="true"/>
          <p:nvPr/>
        </p:nvSpPr>
        <p:spPr>
          <a:xfrm rot="0">
            <a:off x="7998966" y="-26698"/>
            <a:ext cx="2290068" cy="1493530"/>
          </a:xfrm>
          <a:prstGeom prst="rect">
            <a:avLst/>
          </a:prstGeom>
        </p:spPr>
        <p:txBody>
          <a:bodyPr anchor="t" rtlCol="false" tIns="0" lIns="0" bIns="0" rIns="0">
            <a:spAutoFit/>
          </a:bodyPr>
          <a:lstStyle/>
          <a:p>
            <a:pPr algn="ctr">
              <a:lnSpc>
                <a:spcPts val="12179"/>
              </a:lnSpc>
              <a:spcBef>
                <a:spcPct val="0"/>
              </a:spcBef>
            </a:pPr>
            <a:r>
              <a:rPr lang="en-US" sz="8699">
                <a:solidFill>
                  <a:srgbClr val="D13D3D"/>
                </a:solidFill>
                <a:latin typeface="Canva Sans Bold"/>
              </a:rPr>
              <a:t>EDA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7933" y="1304869"/>
            <a:ext cx="14872133" cy="8571539"/>
          </a:xfrm>
          <a:custGeom>
            <a:avLst/>
            <a:gdLst/>
            <a:ahLst/>
            <a:cxnLst/>
            <a:rect r="r" b="b" t="t" l="l"/>
            <a:pathLst>
              <a:path h="8571539" w="14872133">
                <a:moveTo>
                  <a:pt x="0" y="0"/>
                </a:moveTo>
                <a:lnTo>
                  <a:pt x="14872134" y="0"/>
                </a:lnTo>
                <a:lnTo>
                  <a:pt x="14872134" y="8571539"/>
                </a:lnTo>
                <a:lnTo>
                  <a:pt x="0" y="8571539"/>
                </a:lnTo>
                <a:lnTo>
                  <a:pt x="0" y="0"/>
                </a:lnTo>
                <a:close/>
              </a:path>
            </a:pathLst>
          </a:custGeom>
          <a:blipFill>
            <a:blip r:embed="rId2"/>
            <a:stretch>
              <a:fillRect l="0" t="0" r="0" b="0"/>
            </a:stretch>
          </a:blipFill>
        </p:spPr>
      </p:sp>
      <p:sp>
        <p:nvSpPr>
          <p:cNvPr name="Freeform 3" id="3"/>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3"/>
            <a:stretch>
              <a:fillRect l="0" t="0" r="0" b="0"/>
            </a:stretch>
          </a:blipFill>
        </p:spPr>
      </p:sp>
      <p:sp>
        <p:nvSpPr>
          <p:cNvPr name="Freeform 4" id="4"/>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85002" y="0"/>
            <a:ext cx="13517996" cy="10015045"/>
          </a:xfrm>
          <a:custGeom>
            <a:avLst/>
            <a:gdLst/>
            <a:ahLst/>
            <a:cxnLst/>
            <a:rect r="r" b="b" t="t" l="l"/>
            <a:pathLst>
              <a:path h="10015045" w="13517996">
                <a:moveTo>
                  <a:pt x="0" y="0"/>
                </a:moveTo>
                <a:lnTo>
                  <a:pt x="13517996" y="0"/>
                </a:lnTo>
                <a:lnTo>
                  <a:pt x="13517996" y="10015045"/>
                </a:lnTo>
                <a:lnTo>
                  <a:pt x="0" y="10015045"/>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1631030" y="1466832"/>
            <a:ext cx="14480017" cy="8139942"/>
          </a:xfrm>
          <a:custGeom>
            <a:avLst/>
            <a:gdLst/>
            <a:ahLst/>
            <a:cxnLst/>
            <a:rect r="r" b="b" t="t" l="l"/>
            <a:pathLst>
              <a:path h="8139942" w="14480017">
                <a:moveTo>
                  <a:pt x="0" y="0"/>
                </a:moveTo>
                <a:lnTo>
                  <a:pt x="14480016" y="0"/>
                </a:lnTo>
                <a:lnTo>
                  <a:pt x="14480016" y="8139942"/>
                </a:lnTo>
                <a:lnTo>
                  <a:pt x="0" y="8139942"/>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2701030" y="1780241"/>
            <a:ext cx="13917091" cy="8021102"/>
          </a:xfrm>
          <a:custGeom>
            <a:avLst/>
            <a:gdLst/>
            <a:ahLst/>
            <a:cxnLst/>
            <a:rect r="r" b="b" t="t" l="l"/>
            <a:pathLst>
              <a:path h="8021102" w="13917091">
                <a:moveTo>
                  <a:pt x="0" y="0"/>
                </a:moveTo>
                <a:lnTo>
                  <a:pt x="13917092" y="0"/>
                </a:lnTo>
                <a:lnTo>
                  <a:pt x="13917092" y="8021103"/>
                </a:lnTo>
                <a:lnTo>
                  <a:pt x="0" y="8021103"/>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670631" y="3129229"/>
            <a:ext cx="16946739" cy="6129071"/>
          </a:xfrm>
          <a:custGeom>
            <a:avLst/>
            <a:gdLst/>
            <a:ahLst/>
            <a:cxnLst/>
            <a:rect r="r" b="b" t="t" l="l"/>
            <a:pathLst>
              <a:path h="6129071" w="16946739">
                <a:moveTo>
                  <a:pt x="0" y="0"/>
                </a:moveTo>
                <a:lnTo>
                  <a:pt x="16946738" y="0"/>
                </a:lnTo>
                <a:lnTo>
                  <a:pt x="16946738" y="6129071"/>
                </a:lnTo>
                <a:lnTo>
                  <a:pt x="0" y="6129071"/>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183547" y="2180606"/>
            <a:ext cx="17075753" cy="7841491"/>
          </a:xfrm>
          <a:custGeom>
            <a:avLst/>
            <a:gdLst/>
            <a:ahLst/>
            <a:cxnLst/>
            <a:rect r="r" b="b" t="t" l="l"/>
            <a:pathLst>
              <a:path h="7841491" w="17075753">
                <a:moveTo>
                  <a:pt x="0" y="0"/>
                </a:moveTo>
                <a:lnTo>
                  <a:pt x="17075753" y="0"/>
                </a:lnTo>
                <a:lnTo>
                  <a:pt x="17075753" y="7841490"/>
                </a:lnTo>
                <a:lnTo>
                  <a:pt x="0" y="7841490"/>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1572711" y="1466832"/>
            <a:ext cx="14669114" cy="8073555"/>
          </a:xfrm>
          <a:custGeom>
            <a:avLst/>
            <a:gdLst/>
            <a:ahLst/>
            <a:cxnLst/>
            <a:rect r="r" b="b" t="t" l="l"/>
            <a:pathLst>
              <a:path h="8073555" w="14669114">
                <a:moveTo>
                  <a:pt x="0" y="0"/>
                </a:moveTo>
                <a:lnTo>
                  <a:pt x="14669114" y="0"/>
                </a:lnTo>
                <a:lnTo>
                  <a:pt x="14669114" y="8073555"/>
                </a:lnTo>
                <a:lnTo>
                  <a:pt x="0" y="8073555"/>
                </a:lnTo>
                <a:lnTo>
                  <a:pt x="0" y="0"/>
                </a:lnTo>
                <a:close/>
              </a:path>
            </a:pathLst>
          </a:custGeom>
          <a:blipFill>
            <a:blip r:embed="rId3"/>
            <a:stretch>
              <a:fillRect l="0" t="0" r="0" b="0"/>
            </a:stretch>
          </a:blipFill>
        </p:spPr>
      </p:sp>
      <p:sp>
        <p:nvSpPr>
          <p:cNvPr name="TextBox 4" id="4"/>
          <p:cNvSpPr txBox="true"/>
          <p:nvPr/>
        </p:nvSpPr>
        <p:spPr>
          <a:xfrm rot="0">
            <a:off x="0" y="118684"/>
            <a:ext cx="6269074" cy="1182439"/>
          </a:xfrm>
          <a:prstGeom prst="rect">
            <a:avLst/>
          </a:prstGeom>
        </p:spPr>
        <p:txBody>
          <a:bodyPr anchor="t" rtlCol="false" tIns="0" lIns="0" bIns="0" rIns="0">
            <a:spAutoFit/>
          </a:bodyPr>
          <a:lstStyle/>
          <a:p>
            <a:pPr algn="ctr">
              <a:lnSpc>
                <a:spcPts val="9664"/>
              </a:lnSpc>
              <a:spcBef>
                <a:spcPct val="0"/>
              </a:spcBef>
            </a:pPr>
            <a:r>
              <a:rPr lang="en-US" sz="6903">
                <a:solidFill>
                  <a:srgbClr val="D13D3D"/>
                </a:solidFill>
                <a:latin typeface="Canva Sans Bold"/>
              </a:rPr>
              <a:t>WORDCLOUD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1339450" y="1466832"/>
            <a:ext cx="14969618" cy="8238946"/>
          </a:xfrm>
          <a:custGeom>
            <a:avLst/>
            <a:gdLst/>
            <a:ahLst/>
            <a:cxnLst/>
            <a:rect r="r" b="b" t="t" l="l"/>
            <a:pathLst>
              <a:path h="8238946" w="14969618">
                <a:moveTo>
                  <a:pt x="0" y="0"/>
                </a:moveTo>
                <a:lnTo>
                  <a:pt x="14969618" y="0"/>
                </a:lnTo>
                <a:lnTo>
                  <a:pt x="14969618" y="8238946"/>
                </a:lnTo>
                <a:lnTo>
                  <a:pt x="0" y="8238946"/>
                </a:lnTo>
                <a:lnTo>
                  <a:pt x="0" y="0"/>
                </a:lnTo>
                <a:close/>
              </a:path>
            </a:pathLst>
          </a:custGeom>
          <a:blipFill>
            <a:blip r:embed="rId3"/>
            <a:stretch>
              <a:fillRect l="0" t="0" r="0" b="0"/>
            </a:stretch>
          </a:blipFill>
        </p:spPr>
      </p:sp>
      <p:sp>
        <p:nvSpPr>
          <p:cNvPr name="TextBox 4" id="4"/>
          <p:cNvSpPr txBox="true"/>
          <p:nvPr/>
        </p:nvSpPr>
        <p:spPr>
          <a:xfrm rot="0">
            <a:off x="0" y="118684"/>
            <a:ext cx="6269074" cy="1182439"/>
          </a:xfrm>
          <a:prstGeom prst="rect">
            <a:avLst/>
          </a:prstGeom>
        </p:spPr>
        <p:txBody>
          <a:bodyPr anchor="t" rtlCol="false" tIns="0" lIns="0" bIns="0" rIns="0">
            <a:spAutoFit/>
          </a:bodyPr>
          <a:lstStyle/>
          <a:p>
            <a:pPr algn="ctr">
              <a:lnSpc>
                <a:spcPts val="9664"/>
              </a:lnSpc>
              <a:spcBef>
                <a:spcPct val="0"/>
              </a:spcBef>
            </a:pPr>
            <a:r>
              <a:rPr lang="en-US" sz="6903">
                <a:solidFill>
                  <a:srgbClr val="D13D3D"/>
                </a:solidFill>
                <a:latin typeface="Canva Sans Bold"/>
              </a:rPr>
              <a:t>WORDCLOUD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1978954" y="1466832"/>
            <a:ext cx="14330091" cy="7886964"/>
          </a:xfrm>
          <a:custGeom>
            <a:avLst/>
            <a:gdLst/>
            <a:ahLst/>
            <a:cxnLst/>
            <a:rect r="r" b="b" t="t" l="l"/>
            <a:pathLst>
              <a:path h="7886964" w="14330091">
                <a:moveTo>
                  <a:pt x="0" y="0"/>
                </a:moveTo>
                <a:lnTo>
                  <a:pt x="14330092" y="0"/>
                </a:lnTo>
                <a:lnTo>
                  <a:pt x="14330092" y="7886964"/>
                </a:lnTo>
                <a:lnTo>
                  <a:pt x="0" y="7886964"/>
                </a:lnTo>
                <a:lnTo>
                  <a:pt x="0" y="0"/>
                </a:lnTo>
                <a:close/>
              </a:path>
            </a:pathLst>
          </a:custGeom>
          <a:blipFill>
            <a:blip r:embed="rId3"/>
            <a:stretch>
              <a:fillRect l="0" t="0" r="0" b="0"/>
            </a:stretch>
          </a:blipFill>
        </p:spPr>
      </p:sp>
      <p:sp>
        <p:nvSpPr>
          <p:cNvPr name="TextBox 4" id="4"/>
          <p:cNvSpPr txBox="true"/>
          <p:nvPr/>
        </p:nvSpPr>
        <p:spPr>
          <a:xfrm rot="0">
            <a:off x="0" y="118684"/>
            <a:ext cx="6269074" cy="1182439"/>
          </a:xfrm>
          <a:prstGeom prst="rect">
            <a:avLst/>
          </a:prstGeom>
        </p:spPr>
        <p:txBody>
          <a:bodyPr anchor="t" rtlCol="false" tIns="0" lIns="0" bIns="0" rIns="0">
            <a:spAutoFit/>
          </a:bodyPr>
          <a:lstStyle/>
          <a:p>
            <a:pPr algn="ctr">
              <a:lnSpc>
                <a:spcPts val="9664"/>
              </a:lnSpc>
              <a:spcBef>
                <a:spcPct val="0"/>
              </a:spcBef>
            </a:pPr>
            <a:r>
              <a:rPr lang="en-US" sz="6903">
                <a:solidFill>
                  <a:srgbClr val="D13D3D"/>
                </a:solidFill>
                <a:latin typeface="Canva Sans Bold"/>
              </a:rPr>
              <a:t>WORDCLOUD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4475180" y="2116052"/>
            <a:ext cx="10662091" cy="8170948"/>
          </a:xfrm>
          <a:custGeom>
            <a:avLst/>
            <a:gdLst/>
            <a:ahLst/>
            <a:cxnLst/>
            <a:rect r="r" b="b" t="t" l="l"/>
            <a:pathLst>
              <a:path h="8170948" w="10662091">
                <a:moveTo>
                  <a:pt x="0" y="0"/>
                </a:moveTo>
                <a:lnTo>
                  <a:pt x="10662091" y="0"/>
                </a:lnTo>
                <a:lnTo>
                  <a:pt x="10662091" y="8170948"/>
                </a:lnTo>
                <a:lnTo>
                  <a:pt x="0" y="8170948"/>
                </a:lnTo>
                <a:lnTo>
                  <a:pt x="0" y="0"/>
                </a:lnTo>
                <a:close/>
              </a:path>
            </a:pathLst>
          </a:custGeom>
          <a:blipFill>
            <a:blip r:embed="rId4"/>
            <a:stretch>
              <a:fillRect l="0" t="0" r="0" b="0"/>
            </a:stretch>
          </a:blipFill>
        </p:spPr>
      </p:sp>
      <p:sp>
        <p:nvSpPr>
          <p:cNvPr name="TextBox 5" id="5"/>
          <p:cNvSpPr txBox="true"/>
          <p:nvPr/>
        </p:nvSpPr>
        <p:spPr>
          <a:xfrm rot="0">
            <a:off x="7998966" y="-26698"/>
            <a:ext cx="2290068" cy="1493530"/>
          </a:xfrm>
          <a:prstGeom prst="rect">
            <a:avLst/>
          </a:prstGeom>
        </p:spPr>
        <p:txBody>
          <a:bodyPr anchor="t" rtlCol="false" tIns="0" lIns="0" bIns="0" rIns="0">
            <a:spAutoFit/>
          </a:bodyPr>
          <a:lstStyle/>
          <a:p>
            <a:pPr algn="ctr">
              <a:lnSpc>
                <a:spcPts val="12179"/>
              </a:lnSpc>
              <a:spcBef>
                <a:spcPct val="0"/>
              </a:spcBef>
            </a:pPr>
            <a:r>
              <a:rPr lang="en-US" sz="8699">
                <a:solidFill>
                  <a:srgbClr val="D13D3D"/>
                </a:solidFill>
                <a:latin typeface="Canva Sans Bold"/>
              </a:rPr>
              <a:t>EDA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9354088" y="1466832"/>
            <a:ext cx="7905212" cy="7791468"/>
          </a:xfrm>
          <a:custGeom>
            <a:avLst/>
            <a:gdLst/>
            <a:ahLst/>
            <a:cxnLst/>
            <a:rect r="r" b="b" t="t" l="l"/>
            <a:pathLst>
              <a:path h="7791468" w="7905212">
                <a:moveTo>
                  <a:pt x="0" y="0"/>
                </a:moveTo>
                <a:lnTo>
                  <a:pt x="7905212" y="0"/>
                </a:lnTo>
                <a:lnTo>
                  <a:pt x="7905212" y="7791468"/>
                </a:lnTo>
                <a:lnTo>
                  <a:pt x="0" y="7791468"/>
                </a:lnTo>
                <a:lnTo>
                  <a:pt x="0" y="0"/>
                </a:lnTo>
                <a:close/>
              </a:path>
            </a:pathLst>
          </a:custGeom>
          <a:blipFill>
            <a:blip r:embed="rId4"/>
            <a:stretch>
              <a:fillRect l="0" t="0" r="0" b="0"/>
            </a:stretch>
          </a:blipFill>
        </p:spPr>
      </p:sp>
      <p:sp>
        <p:nvSpPr>
          <p:cNvPr name="Freeform 5" id="5"/>
          <p:cNvSpPr/>
          <p:nvPr/>
        </p:nvSpPr>
        <p:spPr>
          <a:xfrm flipH="false" flipV="false" rot="0">
            <a:off x="686740" y="2154920"/>
            <a:ext cx="7657556" cy="7382362"/>
          </a:xfrm>
          <a:custGeom>
            <a:avLst/>
            <a:gdLst/>
            <a:ahLst/>
            <a:cxnLst/>
            <a:rect r="r" b="b" t="t" l="l"/>
            <a:pathLst>
              <a:path h="7382362" w="7657556">
                <a:moveTo>
                  <a:pt x="0" y="0"/>
                </a:moveTo>
                <a:lnTo>
                  <a:pt x="7657556" y="0"/>
                </a:lnTo>
                <a:lnTo>
                  <a:pt x="7657556" y="7382362"/>
                </a:lnTo>
                <a:lnTo>
                  <a:pt x="0" y="7382362"/>
                </a:lnTo>
                <a:lnTo>
                  <a:pt x="0" y="0"/>
                </a:lnTo>
                <a:close/>
              </a:path>
            </a:pathLst>
          </a:custGeom>
          <a:blipFill>
            <a:blip r:embed="rId5"/>
            <a:stretch>
              <a:fillRect l="0" t="0" r="0" b="0"/>
            </a:stretch>
          </a:blipFill>
        </p:spPr>
      </p:sp>
      <p:sp>
        <p:nvSpPr>
          <p:cNvPr name="TextBox 6" id="6"/>
          <p:cNvSpPr txBox="true"/>
          <p:nvPr/>
        </p:nvSpPr>
        <p:spPr>
          <a:xfrm rot="0">
            <a:off x="7998966" y="-26698"/>
            <a:ext cx="2290068" cy="1493530"/>
          </a:xfrm>
          <a:prstGeom prst="rect">
            <a:avLst/>
          </a:prstGeom>
        </p:spPr>
        <p:txBody>
          <a:bodyPr anchor="t" rtlCol="false" tIns="0" lIns="0" bIns="0" rIns="0">
            <a:spAutoFit/>
          </a:bodyPr>
          <a:lstStyle/>
          <a:p>
            <a:pPr algn="ctr">
              <a:lnSpc>
                <a:spcPts val="12179"/>
              </a:lnSpc>
              <a:spcBef>
                <a:spcPct val="0"/>
              </a:spcBef>
            </a:pPr>
            <a:r>
              <a:rPr lang="en-US" sz="8699">
                <a:solidFill>
                  <a:srgbClr val="D13D3D"/>
                </a:solidFill>
                <a:latin typeface="Canva Sans Bold"/>
              </a:rPr>
              <a:t>EDA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03416" y="2482208"/>
            <a:ext cx="9929503" cy="6362706"/>
          </a:xfrm>
          <a:custGeom>
            <a:avLst/>
            <a:gdLst/>
            <a:ahLst/>
            <a:cxnLst/>
            <a:rect r="r" b="b" t="t" l="l"/>
            <a:pathLst>
              <a:path h="6362706" w="9929503">
                <a:moveTo>
                  <a:pt x="0" y="0"/>
                </a:moveTo>
                <a:lnTo>
                  <a:pt x="9929503" y="0"/>
                </a:lnTo>
                <a:lnTo>
                  <a:pt x="9929503" y="6362706"/>
                </a:lnTo>
                <a:lnTo>
                  <a:pt x="0" y="6362706"/>
                </a:lnTo>
                <a:lnTo>
                  <a:pt x="0" y="0"/>
                </a:lnTo>
                <a:close/>
              </a:path>
            </a:pathLst>
          </a:custGeom>
          <a:blipFill>
            <a:blip r:embed="rId2"/>
            <a:stretch>
              <a:fillRect l="0" t="0" r="0" b="0"/>
            </a:stretch>
          </a:blipFill>
        </p:spPr>
      </p:sp>
      <p:sp>
        <p:nvSpPr>
          <p:cNvPr name="Freeform 3" id="3"/>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3"/>
            <a:stretch>
              <a:fillRect l="0" t="0" r="0" b="0"/>
            </a:stretch>
          </a:blipFill>
        </p:spPr>
      </p:sp>
      <p:sp>
        <p:nvSpPr>
          <p:cNvPr name="Freeform 4" id="4"/>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4"/>
            <a:stretch>
              <a:fillRect l="0" t="0" r="0" b="0"/>
            </a:stretch>
          </a:blipFill>
        </p:spPr>
      </p:sp>
      <p:sp>
        <p:nvSpPr>
          <p:cNvPr name="Freeform 5" id="5"/>
          <p:cNvSpPr/>
          <p:nvPr/>
        </p:nvSpPr>
        <p:spPr>
          <a:xfrm flipH="false" flipV="false" rot="0">
            <a:off x="-315431" y="3164913"/>
            <a:ext cx="8590581" cy="3281887"/>
          </a:xfrm>
          <a:custGeom>
            <a:avLst/>
            <a:gdLst/>
            <a:ahLst/>
            <a:cxnLst/>
            <a:rect r="r" b="b" t="t" l="l"/>
            <a:pathLst>
              <a:path h="3281887" w="8590581">
                <a:moveTo>
                  <a:pt x="0" y="0"/>
                </a:moveTo>
                <a:lnTo>
                  <a:pt x="8590581" y="0"/>
                </a:lnTo>
                <a:lnTo>
                  <a:pt x="8590581" y="3281886"/>
                </a:lnTo>
                <a:lnTo>
                  <a:pt x="0" y="3281886"/>
                </a:lnTo>
                <a:lnTo>
                  <a:pt x="0" y="0"/>
                </a:lnTo>
                <a:close/>
              </a:path>
            </a:pathLst>
          </a:custGeom>
          <a:blipFill>
            <a:blip r:embed="rId5"/>
            <a:stretch>
              <a:fillRect l="0" t="-1865" r="0" b="-1865"/>
            </a:stretch>
          </a:blipFill>
        </p:spPr>
      </p:sp>
      <p:sp>
        <p:nvSpPr>
          <p:cNvPr name="TextBox 6" id="6"/>
          <p:cNvSpPr txBox="true"/>
          <p:nvPr/>
        </p:nvSpPr>
        <p:spPr>
          <a:xfrm rot="0">
            <a:off x="7998966" y="-26698"/>
            <a:ext cx="2290068" cy="1493530"/>
          </a:xfrm>
          <a:prstGeom prst="rect">
            <a:avLst/>
          </a:prstGeom>
        </p:spPr>
        <p:txBody>
          <a:bodyPr anchor="t" rtlCol="false" tIns="0" lIns="0" bIns="0" rIns="0">
            <a:spAutoFit/>
          </a:bodyPr>
          <a:lstStyle/>
          <a:p>
            <a:pPr algn="ctr">
              <a:lnSpc>
                <a:spcPts val="12179"/>
              </a:lnSpc>
              <a:spcBef>
                <a:spcPct val="0"/>
              </a:spcBef>
            </a:pPr>
            <a:r>
              <a:rPr lang="en-US" sz="8699">
                <a:solidFill>
                  <a:srgbClr val="D13D3D"/>
                </a:solidFill>
                <a:latin typeface="Canva Sans Bold"/>
              </a:rPr>
              <a:t>EDA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TextBox 4" id="4"/>
          <p:cNvSpPr txBox="true"/>
          <p:nvPr/>
        </p:nvSpPr>
        <p:spPr>
          <a:xfrm rot="0">
            <a:off x="514350" y="2693381"/>
            <a:ext cx="17259300" cy="7216615"/>
          </a:xfrm>
          <a:prstGeom prst="rect">
            <a:avLst/>
          </a:prstGeom>
        </p:spPr>
        <p:txBody>
          <a:bodyPr anchor="t" rtlCol="false" tIns="0" lIns="0" bIns="0" rIns="0">
            <a:spAutoFit/>
          </a:bodyPr>
          <a:lstStyle/>
          <a:p>
            <a:pPr algn="ctr">
              <a:lnSpc>
                <a:spcPts val="3930"/>
              </a:lnSpc>
            </a:pPr>
          </a:p>
          <a:p>
            <a:pPr algn="ctr">
              <a:lnSpc>
                <a:spcPts val="3930"/>
              </a:lnSpc>
            </a:pPr>
            <a:r>
              <a:rPr lang="en-US" sz="2807">
                <a:solidFill>
                  <a:srgbClr val="000000"/>
                </a:solidFill>
                <a:latin typeface="Canva Sans Bold"/>
              </a:rPr>
              <a:t>Zomato, founded by Deepinder Goyal and Pankaj Chaddah in 2008, is a renowned Indian restaurant aggregator and food delivery start-up. It serves as a platform that offers comprehensive information, including menus and user reviews, for various restaurants. Zomato also facilitates food delivery services through its partnerships with select restaurants in specific cities.</a:t>
            </a:r>
          </a:p>
          <a:p>
            <a:pPr algn="ctr">
              <a:lnSpc>
                <a:spcPts val="3930"/>
              </a:lnSpc>
            </a:pPr>
          </a:p>
          <a:p>
            <a:pPr algn="ctr">
              <a:lnSpc>
                <a:spcPts val="3930"/>
              </a:lnSpc>
            </a:pPr>
            <a:r>
              <a:rPr lang="en-US" sz="2807">
                <a:solidFill>
                  <a:srgbClr val="000000"/>
                </a:solidFill>
                <a:latin typeface="Canva Sans Bold"/>
              </a:rPr>
              <a:t>India is globally recognized for its rich and diverse culinary landscape, showcased through a plethora of restaurants and hotel resorts. This vibrant food culture reflects the essence of unity in diversity. As the restaurant industry in India continually evolves, more Indians are embracing the concept of dining out or ordering food for delivery. With the increasing number of restaurants across different states in India, there is an opportunity to explore the data and uncover valuable insights, intriguing facts, and figures about the Indian food industry in each city. Hence, this project focuses on analyzing the Zomato restaurant data for various cities in India.</a:t>
            </a:r>
          </a:p>
          <a:p>
            <a:pPr algn="ctr">
              <a:lnSpc>
                <a:spcPts val="2618"/>
              </a:lnSpc>
            </a:pPr>
          </a:p>
          <a:p>
            <a:pPr algn="ctr">
              <a:lnSpc>
                <a:spcPts val="3726"/>
              </a:lnSpc>
              <a:spcBef>
                <a:spcPct val="0"/>
              </a:spcBef>
            </a:pPr>
          </a:p>
        </p:txBody>
      </p:sp>
      <p:sp>
        <p:nvSpPr>
          <p:cNvPr name="TextBox 5" id="5"/>
          <p:cNvSpPr txBox="true"/>
          <p:nvPr/>
        </p:nvSpPr>
        <p:spPr>
          <a:xfrm rot="0">
            <a:off x="0" y="1521170"/>
            <a:ext cx="8102892" cy="2334897"/>
          </a:xfrm>
          <a:prstGeom prst="rect">
            <a:avLst/>
          </a:prstGeom>
        </p:spPr>
        <p:txBody>
          <a:bodyPr anchor="t" rtlCol="false" tIns="0" lIns="0" bIns="0" rIns="0">
            <a:spAutoFit/>
          </a:bodyPr>
          <a:lstStyle/>
          <a:p>
            <a:pPr algn="ctr">
              <a:lnSpc>
                <a:spcPts val="9379"/>
              </a:lnSpc>
            </a:pPr>
            <a:r>
              <a:rPr lang="en-US" sz="6699">
                <a:solidFill>
                  <a:srgbClr val="D13D3D"/>
                </a:solidFill>
                <a:latin typeface="Canva Sans Bold"/>
              </a:rPr>
              <a:t>Project Summary</a:t>
            </a:r>
            <a:r>
              <a:rPr lang="en-US" sz="6699">
                <a:solidFill>
                  <a:srgbClr val="000000"/>
                </a:solidFill>
                <a:latin typeface="Canva Sans Bold"/>
              </a:rPr>
              <a:t> </a:t>
            </a:r>
          </a:p>
          <a:p>
            <a:pPr algn="ctr">
              <a:lnSpc>
                <a:spcPts val="9379"/>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3"/>
            <a:stretch>
              <a:fillRect l="0" t="0" r="0" b="0"/>
            </a:stretch>
          </a:blipFill>
        </p:spPr>
      </p:sp>
      <p:sp>
        <p:nvSpPr>
          <p:cNvPr name="Freeform 4" id="4"/>
          <p:cNvSpPr/>
          <p:nvPr/>
        </p:nvSpPr>
        <p:spPr>
          <a:xfrm flipH="false" flipV="false" rot="0">
            <a:off x="2051492" y="1466832"/>
            <a:ext cx="14185016" cy="8462244"/>
          </a:xfrm>
          <a:custGeom>
            <a:avLst/>
            <a:gdLst/>
            <a:ahLst/>
            <a:cxnLst/>
            <a:rect r="r" b="b" t="t" l="l"/>
            <a:pathLst>
              <a:path h="8462244" w="14185016">
                <a:moveTo>
                  <a:pt x="0" y="0"/>
                </a:moveTo>
                <a:lnTo>
                  <a:pt x="14185016" y="0"/>
                </a:lnTo>
                <a:lnTo>
                  <a:pt x="14185016" y="8462244"/>
                </a:lnTo>
                <a:lnTo>
                  <a:pt x="0" y="8462244"/>
                </a:lnTo>
                <a:lnTo>
                  <a:pt x="0" y="0"/>
                </a:lnTo>
                <a:close/>
              </a:path>
            </a:pathLst>
          </a:custGeom>
          <a:blipFill>
            <a:blip r:embed="rId4"/>
            <a:stretch>
              <a:fillRect l="0" t="0" r="0" b="0"/>
            </a:stretch>
          </a:blipFill>
        </p:spPr>
      </p:sp>
      <p:sp>
        <p:nvSpPr>
          <p:cNvPr name="TextBox 5" id="5"/>
          <p:cNvSpPr txBox="true"/>
          <p:nvPr/>
        </p:nvSpPr>
        <p:spPr>
          <a:xfrm rot="0">
            <a:off x="7998966" y="-26698"/>
            <a:ext cx="2290068" cy="1493530"/>
          </a:xfrm>
          <a:prstGeom prst="rect">
            <a:avLst/>
          </a:prstGeom>
        </p:spPr>
        <p:txBody>
          <a:bodyPr anchor="t" rtlCol="false" tIns="0" lIns="0" bIns="0" rIns="0">
            <a:spAutoFit/>
          </a:bodyPr>
          <a:lstStyle/>
          <a:p>
            <a:pPr algn="ctr">
              <a:lnSpc>
                <a:spcPts val="12179"/>
              </a:lnSpc>
              <a:spcBef>
                <a:spcPct val="0"/>
              </a:spcBef>
            </a:pPr>
            <a:r>
              <a:rPr lang="en-US" sz="8699">
                <a:solidFill>
                  <a:srgbClr val="D13D3D"/>
                </a:solidFill>
                <a:latin typeface="Canva Sans Bold"/>
              </a:rPr>
              <a:t>EDA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3"/>
            <a:stretch>
              <a:fillRect l="0" t="0" r="0" b="0"/>
            </a:stretch>
          </a:blipFill>
        </p:spPr>
      </p:sp>
      <p:sp>
        <p:nvSpPr>
          <p:cNvPr name="Freeform 4" id="4"/>
          <p:cNvSpPr/>
          <p:nvPr/>
        </p:nvSpPr>
        <p:spPr>
          <a:xfrm flipH="false" flipV="false" rot="0">
            <a:off x="2366018" y="1466832"/>
            <a:ext cx="13555963" cy="8524884"/>
          </a:xfrm>
          <a:custGeom>
            <a:avLst/>
            <a:gdLst/>
            <a:ahLst/>
            <a:cxnLst/>
            <a:rect r="r" b="b" t="t" l="l"/>
            <a:pathLst>
              <a:path h="8524884" w="13555963">
                <a:moveTo>
                  <a:pt x="0" y="0"/>
                </a:moveTo>
                <a:lnTo>
                  <a:pt x="13555964" y="0"/>
                </a:lnTo>
                <a:lnTo>
                  <a:pt x="13555964" y="8524884"/>
                </a:lnTo>
                <a:lnTo>
                  <a:pt x="0" y="8524884"/>
                </a:lnTo>
                <a:lnTo>
                  <a:pt x="0" y="0"/>
                </a:lnTo>
                <a:close/>
              </a:path>
            </a:pathLst>
          </a:custGeom>
          <a:blipFill>
            <a:blip r:embed="rId4"/>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3"/>
            <a:stretch>
              <a:fillRect l="0" t="0" r="0" b="0"/>
            </a:stretch>
          </a:blipFill>
        </p:spPr>
      </p:sp>
      <p:sp>
        <p:nvSpPr>
          <p:cNvPr name="Freeform 4" id="4"/>
          <p:cNvSpPr/>
          <p:nvPr/>
        </p:nvSpPr>
        <p:spPr>
          <a:xfrm flipH="false" flipV="false" rot="0">
            <a:off x="2492776" y="1466832"/>
            <a:ext cx="13302447" cy="8317817"/>
          </a:xfrm>
          <a:custGeom>
            <a:avLst/>
            <a:gdLst/>
            <a:ahLst/>
            <a:cxnLst/>
            <a:rect r="r" b="b" t="t" l="l"/>
            <a:pathLst>
              <a:path h="8317817" w="13302447">
                <a:moveTo>
                  <a:pt x="0" y="0"/>
                </a:moveTo>
                <a:lnTo>
                  <a:pt x="13302448" y="0"/>
                </a:lnTo>
                <a:lnTo>
                  <a:pt x="13302448" y="8317817"/>
                </a:lnTo>
                <a:lnTo>
                  <a:pt x="0" y="8317817"/>
                </a:lnTo>
                <a:lnTo>
                  <a:pt x="0" y="0"/>
                </a:lnTo>
                <a:close/>
              </a:path>
            </a:pathLst>
          </a:custGeom>
          <a:blipFill>
            <a:blip r:embed="rId4"/>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3"/>
            <a:stretch>
              <a:fillRect l="0" t="0" r="0" b="0"/>
            </a:stretch>
          </a:blipFill>
        </p:spPr>
      </p:sp>
      <p:sp>
        <p:nvSpPr>
          <p:cNvPr name="Freeform 4" id="4"/>
          <p:cNvSpPr/>
          <p:nvPr/>
        </p:nvSpPr>
        <p:spPr>
          <a:xfrm flipH="false" flipV="false" rot="0">
            <a:off x="2217470" y="1466832"/>
            <a:ext cx="13853060" cy="8375914"/>
          </a:xfrm>
          <a:custGeom>
            <a:avLst/>
            <a:gdLst/>
            <a:ahLst/>
            <a:cxnLst/>
            <a:rect r="r" b="b" t="t" l="l"/>
            <a:pathLst>
              <a:path h="8375914" w="13853060">
                <a:moveTo>
                  <a:pt x="0" y="0"/>
                </a:moveTo>
                <a:lnTo>
                  <a:pt x="13853060" y="0"/>
                </a:lnTo>
                <a:lnTo>
                  <a:pt x="13853060" y="8375914"/>
                </a:lnTo>
                <a:lnTo>
                  <a:pt x="0" y="8375914"/>
                </a:lnTo>
                <a:lnTo>
                  <a:pt x="0" y="0"/>
                </a:lnTo>
                <a:close/>
              </a:path>
            </a:pathLst>
          </a:custGeom>
          <a:blipFill>
            <a:blip r:embed="rId4"/>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3"/>
            <a:stretch>
              <a:fillRect l="0" t="0" r="0" b="0"/>
            </a:stretch>
          </a:blipFill>
        </p:spPr>
      </p:sp>
      <p:sp>
        <p:nvSpPr>
          <p:cNvPr name="Freeform 4" id="4"/>
          <p:cNvSpPr/>
          <p:nvPr/>
        </p:nvSpPr>
        <p:spPr>
          <a:xfrm flipH="false" flipV="false" rot="0">
            <a:off x="2217470" y="1466832"/>
            <a:ext cx="13853060" cy="8642420"/>
          </a:xfrm>
          <a:custGeom>
            <a:avLst/>
            <a:gdLst/>
            <a:ahLst/>
            <a:cxnLst/>
            <a:rect r="r" b="b" t="t" l="l"/>
            <a:pathLst>
              <a:path h="8642420" w="13853060">
                <a:moveTo>
                  <a:pt x="0" y="0"/>
                </a:moveTo>
                <a:lnTo>
                  <a:pt x="13853060" y="0"/>
                </a:lnTo>
                <a:lnTo>
                  <a:pt x="13853060" y="8642420"/>
                </a:lnTo>
                <a:lnTo>
                  <a:pt x="0" y="8642420"/>
                </a:lnTo>
                <a:lnTo>
                  <a:pt x="0" y="0"/>
                </a:lnTo>
                <a:close/>
              </a:path>
            </a:pathLst>
          </a:custGeom>
          <a:blipFill>
            <a:blip r:embed="rId4"/>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3"/>
            <a:stretch>
              <a:fillRect l="0" t="0" r="0" b="0"/>
            </a:stretch>
          </a:blipFill>
        </p:spPr>
      </p:sp>
      <p:sp>
        <p:nvSpPr>
          <p:cNvPr name="Freeform 4" id="4"/>
          <p:cNvSpPr/>
          <p:nvPr/>
        </p:nvSpPr>
        <p:spPr>
          <a:xfrm flipH="false" flipV="false" rot="0">
            <a:off x="1989930" y="1466832"/>
            <a:ext cx="13739310" cy="8465636"/>
          </a:xfrm>
          <a:custGeom>
            <a:avLst/>
            <a:gdLst/>
            <a:ahLst/>
            <a:cxnLst/>
            <a:rect r="r" b="b" t="t" l="l"/>
            <a:pathLst>
              <a:path h="8465636" w="13739310">
                <a:moveTo>
                  <a:pt x="0" y="0"/>
                </a:moveTo>
                <a:lnTo>
                  <a:pt x="13739310" y="0"/>
                </a:lnTo>
                <a:lnTo>
                  <a:pt x="13739310" y="8465635"/>
                </a:lnTo>
                <a:lnTo>
                  <a:pt x="0" y="8465635"/>
                </a:lnTo>
                <a:lnTo>
                  <a:pt x="0" y="0"/>
                </a:lnTo>
                <a:close/>
              </a:path>
            </a:pathLst>
          </a:custGeom>
          <a:blipFill>
            <a:blip r:embed="rId4"/>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912577"/>
            <a:ext cx="10086941" cy="7012111"/>
          </a:xfrm>
          <a:custGeom>
            <a:avLst/>
            <a:gdLst/>
            <a:ahLst/>
            <a:cxnLst/>
            <a:rect r="r" b="b" t="t" l="l"/>
            <a:pathLst>
              <a:path h="7012111" w="10086941">
                <a:moveTo>
                  <a:pt x="0" y="0"/>
                </a:moveTo>
                <a:lnTo>
                  <a:pt x="10086941" y="0"/>
                </a:lnTo>
                <a:lnTo>
                  <a:pt x="10086941" y="7012112"/>
                </a:lnTo>
                <a:lnTo>
                  <a:pt x="0" y="7012112"/>
                </a:lnTo>
                <a:lnTo>
                  <a:pt x="0" y="0"/>
                </a:lnTo>
                <a:close/>
              </a:path>
            </a:pathLst>
          </a:custGeom>
          <a:blipFill>
            <a:blip r:embed="rId2"/>
            <a:stretch>
              <a:fillRect l="0" t="0" r="0" b="0"/>
            </a:stretch>
          </a:blipFill>
        </p:spPr>
      </p:sp>
      <p:sp>
        <p:nvSpPr>
          <p:cNvPr name="Freeform 3" id="3"/>
          <p:cNvSpPr/>
          <p:nvPr/>
        </p:nvSpPr>
        <p:spPr>
          <a:xfrm flipH="false" flipV="false" rot="0">
            <a:off x="11115641" y="836001"/>
            <a:ext cx="4108692" cy="8614999"/>
          </a:xfrm>
          <a:custGeom>
            <a:avLst/>
            <a:gdLst/>
            <a:ahLst/>
            <a:cxnLst/>
            <a:rect r="r" b="b" t="t" l="l"/>
            <a:pathLst>
              <a:path h="8614999" w="4108692">
                <a:moveTo>
                  <a:pt x="0" y="0"/>
                </a:moveTo>
                <a:lnTo>
                  <a:pt x="4108692" y="0"/>
                </a:lnTo>
                <a:lnTo>
                  <a:pt x="4108692" y="8614998"/>
                </a:lnTo>
                <a:lnTo>
                  <a:pt x="0" y="8614998"/>
                </a:lnTo>
                <a:lnTo>
                  <a:pt x="0" y="0"/>
                </a:lnTo>
                <a:close/>
              </a:path>
            </a:pathLst>
          </a:custGeom>
          <a:blipFill>
            <a:blip r:embed="rId3"/>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67591" y="0"/>
            <a:ext cx="13191709" cy="8774459"/>
          </a:xfrm>
          <a:custGeom>
            <a:avLst/>
            <a:gdLst/>
            <a:ahLst/>
            <a:cxnLst/>
            <a:rect r="r" b="b" t="t" l="l"/>
            <a:pathLst>
              <a:path h="8774459" w="13191709">
                <a:moveTo>
                  <a:pt x="0" y="0"/>
                </a:moveTo>
                <a:lnTo>
                  <a:pt x="13191709" y="0"/>
                </a:lnTo>
                <a:lnTo>
                  <a:pt x="13191709" y="8774459"/>
                </a:lnTo>
                <a:lnTo>
                  <a:pt x="0" y="8774459"/>
                </a:lnTo>
                <a:lnTo>
                  <a:pt x="0" y="0"/>
                </a:lnTo>
                <a:close/>
              </a:path>
            </a:pathLst>
          </a:custGeom>
          <a:blipFill>
            <a:blip r:embed="rId2"/>
            <a:stretch>
              <a:fillRect l="0" t="0" r="0" b="-10690"/>
            </a:stretch>
          </a:blipFill>
        </p:spPr>
      </p:sp>
      <p:sp>
        <p:nvSpPr>
          <p:cNvPr name="Freeform 3" id="3"/>
          <p:cNvSpPr/>
          <p:nvPr/>
        </p:nvSpPr>
        <p:spPr>
          <a:xfrm flipH="false" flipV="false" rot="0">
            <a:off x="264904" y="4183130"/>
            <a:ext cx="10825900" cy="5923783"/>
          </a:xfrm>
          <a:custGeom>
            <a:avLst/>
            <a:gdLst/>
            <a:ahLst/>
            <a:cxnLst/>
            <a:rect r="r" b="b" t="t" l="l"/>
            <a:pathLst>
              <a:path h="5923783" w="10825900">
                <a:moveTo>
                  <a:pt x="0" y="0"/>
                </a:moveTo>
                <a:lnTo>
                  <a:pt x="10825900" y="0"/>
                </a:lnTo>
                <a:lnTo>
                  <a:pt x="10825900" y="5923782"/>
                </a:lnTo>
                <a:lnTo>
                  <a:pt x="0" y="5923782"/>
                </a:lnTo>
                <a:lnTo>
                  <a:pt x="0" y="0"/>
                </a:lnTo>
                <a:close/>
              </a:path>
            </a:pathLst>
          </a:custGeom>
          <a:blipFill>
            <a:blip r:embed="rId3"/>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67591" y="0"/>
            <a:ext cx="13191709" cy="8774459"/>
          </a:xfrm>
          <a:custGeom>
            <a:avLst/>
            <a:gdLst/>
            <a:ahLst/>
            <a:cxnLst/>
            <a:rect r="r" b="b" t="t" l="l"/>
            <a:pathLst>
              <a:path h="8774459" w="13191709">
                <a:moveTo>
                  <a:pt x="0" y="0"/>
                </a:moveTo>
                <a:lnTo>
                  <a:pt x="13191709" y="0"/>
                </a:lnTo>
                <a:lnTo>
                  <a:pt x="13191709" y="8774459"/>
                </a:lnTo>
                <a:lnTo>
                  <a:pt x="0" y="8774459"/>
                </a:lnTo>
                <a:lnTo>
                  <a:pt x="0" y="0"/>
                </a:lnTo>
                <a:close/>
              </a:path>
            </a:pathLst>
          </a:custGeom>
          <a:blipFill>
            <a:blip r:embed="rId2"/>
            <a:stretch>
              <a:fillRect l="0" t="0" r="0" b="-10690"/>
            </a:stretch>
          </a:blipFill>
        </p:spPr>
      </p:sp>
      <p:sp>
        <p:nvSpPr>
          <p:cNvPr name="Freeform 3" id="3"/>
          <p:cNvSpPr/>
          <p:nvPr/>
        </p:nvSpPr>
        <p:spPr>
          <a:xfrm flipH="false" flipV="false" rot="0">
            <a:off x="675495" y="3546413"/>
            <a:ext cx="9634745" cy="6740587"/>
          </a:xfrm>
          <a:custGeom>
            <a:avLst/>
            <a:gdLst/>
            <a:ahLst/>
            <a:cxnLst/>
            <a:rect r="r" b="b" t="t" l="l"/>
            <a:pathLst>
              <a:path h="6740587" w="9634745">
                <a:moveTo>
                  <a:pt x="0" y="0"/>
                </a:moveTo>
                <a:lnTo>
                  <a:pt x="9634746" y="0"/>
                </a:lnTo>
                <a:lnTo>
                  <a:pt x="9634746" y="6740587"/>
                </a:lnTo>
                <a:lnTo>
                  <a:pt x="0" y="6740587"/>
                </a:lnTo>
                <a:lnTo>
                  <a:pt x="0" y="0"/>
                </a:lnTo>
                <a:close/>
              </a:path>
            </a:pathLst>
          </a:custGeom>
          <a:blipFill>
            <a:blip r:embed="rId3"/>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6223" y="257427"/>
            <a:ext cx="15395553" cy="9772146"/>
          </a:xfrm>
          <a:custGeom>
            <a:avLst/>
            <a:gdLst/>
            <a:ahLst/>
            <a:cxnLst/>
            <a:rect r="r" b="b" t="t" l="l"/>
            <a:pathLst>
              <a:path h="9772146" w="15395553">
                <a:moveTo>
                  <a:pt x="0" y="0"/>
                </a:moveTo>
                <a:lnTo>
                  <a:pt x="15395554" y="0"/>
                </a:lnTo>
                <a:lnTo>
                  <a:pt x="15395554" y="9772146"/>
                </a:lnTo>
                <a:lnTo>
                  <a:pt x="0" y="9772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0588" y="2802565"/>
            <a:ext cx="17898745" cy="6958034"/>
          </a:xfrm>
          <a:prstGeom prst="rect">
            <a:avLst/>
          </a:prstGeom>
        </p:spPr>
        <p:txBody>
          <a:bodyPr anchor="t" rtlCol="false" tIns="0" lIns="0" bIns="0" rIns="0">
            <a:spAutoFit/>
          </a:bodyPr>
          <a:lstStyle/>
          <a:p>
            <a:pPr algn="ctr">
              <a:lnSpc>
                <a:spcPts val="4629"/>
              </a:lnSpc>
              <a:spcBef>
                <a:spcPct val="0"/>
              </a:spcBef>
            </a:pPr>
            <a:r>
              <a:rPr lang="en-US" sz="3306">
                <a:solidFill>
                  <a:srgbClr val="000000"/>
                </a:solidFill>
                <a:latin typeface="Canva Sans Bold"/>
              </a:rPr>
              <a:t>The project entails working with two separate files, each with self-explanatory columns. The first file contains restaurant names and metadata, which can be utilized to cluster restaurants into meaningful segments. The data within this file, such as information about cuisine and pricing, can be leveraged for conducting cost vs. benefit analysis. The second file comprises restaurant reviews, offering valuable data for sentiment analysis. Furthermore, the reviewer metadata can be utilized to identify key critics within the industry.</a:t>
            </a:r>
          </a:p>
          <a:p>
            <a:pPr algn="ctr">
              <a:lnSpc>
                <a:spcPts val="4629"/>
              </a:lnSpc>
              <a:spcBef>
                <a:spcPct val="0"/>
              </a:spcBef>
            </a:pPr>
          </a:p>
          <a:p>
            <a:pPr algn="ctr">
              <a:lnSpc>
                <a:spcPts val="4629"/>
              </a:lnSpc>
              <a:spcBef>
                <a:spcPct val="0"/>
              </a:spcBef>
            </a:pPr>
            <a:r>
              <a:rPr lang="en-US" sz="3306">
                <a:solidFill>
                  <a:srgbClr val="000000"/>
                </a:solidFill>
                <a:latin typeface="Canva Sans Bold"/>
              </a:rPr>
              <a:t>By delving into this project, valuable insights can be extracted, enabling a deeper understanding of the Indian food industry on a city-by-city basis. The analysis of Zomato's comprehensive restaurant data opens doors for exploring clustering techniques, sentiment analysis, and gaining insights into the dynamics of the industry.</a:t>
            </a:r>
          </a:p>
        </p:txBody>
      </p:sp>
      <p:sp>
        <p:nvSpPr>
          <p:cNvPr name="Freeform 3" id="3"/>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4" id="4"/>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TextBox 5" id="5"/>
          <p:cNvSpPr txBox="true"/>
          <p:nvPr/>
        </p:nvSpPr>
        <p:spPr>
          <a:xfrm rot="0">
            <a:off x="150588" y="1323957"/>
            <a:ext cx="5089758" cy="1287603"/>
          </a:xfrm>
          <a:prstGeom prst="rect">
            <a:avLst/>
          </a:prstGeom>
        </p:spPr>
        <p:txBody>
          <a:bodyPr anchor="t" rtlCol="false" tIns="0" lIns="0" bIns="0" rIns="0">
            <a:spAutoFit/>
          </a:bodyPr>
          <a:lstStyle/>
          <a:p>
            <a:pPr algn="ctr">
              <a:lnSpc>
                <a:spcPts val="10522"/>
              </a:lnSpc>
              <a:spcBef>
                <a:spcPct val="0"/>
              </a:spcBef>
            </a:pPr>
            <a:r>
              <a:rPr lang="en-US" sz="7515">
                <a:solidFill>
                  <a:srgbClr val="D13D3D"/>
                </a:solidFill>
                <a:latin typeface="Canva Sans Bold"/>
              </a:rPr>
              <a:t>Continue...</a:t>
            </a:r>
          </a:p>
        </p:txBody>
      </p:sp>
      <p:pic>
        <p:nvPicPr>
          <p:cNvPr name="Picture 6" id="6"/>
          <p:cNvPicPr>
            <a:picLocks noChangeAspect="true"/>
          </p:cNvPicPr>
          <p:nvPr/>
        </p:nvPicPr>
        <p:blipFill>
          <a:blip r:embed="rId4"/>
          <a:srcRect l="0" t="0" r="0" b="0"/>
          <a:stretch>
            <a:fillRect/>
          </a:stretch>
        </p:blipFill>
        <p:spPr>
          <a:xfrm flipH="false" flipV="false" rot="0">
            <a:off x="5240346" y="1607483"/>
            <a:ext cx="1298383" cy="863424"/>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TextBox 4" id="4"/>
          <p:cNvSpPr txBox="true"/>
          <p:nvPr/>
        </p:nvSpPr>
        <p:spPr>
          <a:xfrm rot="0">
            <a:off x="227540" y="2505693"/>
            <a:ext cx="17605379" cy="7610001"/>
          </a:xfrm>
          <a:prstGeom prst="rect">
            <a:avLst/>
          </a:prstGeom>
        </p:spPr>
        <p:txBody>
          <a:bodyPr anchor="t" rtlCol="false" tIns="0" lIns="0" bIns="0" rIns="0">
            <a:spAutoFit/>
          </a:bodyPr>
          <a:lstStyle/>
          <a:p>
            <a:pPr algn="ctr">
              <a:lnSpc>
                <a:spcPts val="5160"/>
              </a:lnSpc>
            </a:pPr>
            <a:r>
              <a:rPr lang="en-US" sz="3685">
                <a:solidFill>
                  <a:srgbClr val="000000"/>
                </a:solidFill>
                <a:latin typeface="Canva Sans Bold"/>
              </a:rPr>
              <a:t>The objective of this project is to conduct sentiment analysis on customer reviews and derive insightful conclusions through visualizations. Additionally, the aim is to cluster Zomato restaurants into distinct segments. By utilizing data visualization techniques, the analysis facilitates quick and efficient data comprehension.</a:t>
            </a:r>
          </a:p>
          <a:p>
            <a:pPr algn="ctr">
              <a:lnSpc>
                <a:spcPts val="5160"/>
              </a:lnSpc>
            </a:pPr>
            <a:r>
              <a:rPr lang="en-US" sz="3685">
                <a:solidFill>
                  <a:srgbClr val="000000"/>
                </a:solidFill>
                <a:latin typeface="Canva Sans Bold"/>
              </a:rPr>
              <a:t>The project addresses several key business cases that directly benefit both customers and the company. It enables customers to discover the best restaurants in their locality, aiding in their decision-making process. For the company, the analysis serves as a means to identify areas of improvement and address existing shortcomings.</a:t>
            </a:r>
          </a:p>
          <a:p>
            <a:pPr algn="ctr">
              <a:lnSpc>
                <a:spcPts val="3677"/>
              </a:lnSpc>
            </a:pPr>
          </a:p>
          <a:p>
            <a:pPr algn="ctr">
              <a:lnSpc>
                <a:spcPts val="5294"/>
              </a:lnSpc>
              <a:spcBef>
                <a:spcPct val="0"/>
              </a:spcBef>
            </a:pPr>
          </a:p>
        </p:txBody>
      </p:sp>
      <p:sp>
        <p:nvSpPr>
          <p:cNvPr name="TextBox 5" id="5"/>
          <p:cNvSpPr txBox="true"/>
          <p:nvPr/>
        </p:nvSpPr>
        <p:spPr>
          <a:xfrm rot="0">
            <a:off x="-271380" y="1343007"/>
            <a:ext cx="9415380" cy="2334897"/>
          </a:xfrm>
          <a:prstGeom prst="rect">
            <a:avLst/>
          </a:prstGeom>
        </p:spPr>
        <p:txBody>
          <a:bodyPr anchor="t" rtlCol="false" tIns="0" lIns="0" bIns="0" rIns="0">
            <a:spAutoFit/>
          </a:bodyPr>
          <a:lstStyle/>
          <a:p>
            <a:pPr algn="ctr">
              <a:lnSpc>
                <a:spcPts val="9379"/>
              </a:lnSpc>
            </a:pPr>
            <a:r>
              <a:rPr lang="en-US" sz="6699">
                <a:solidFill>
                  <a:srgbClr val="D13D3D"/>
                </a:solidFill>
                <a:latin typeface="Canva Sans Bold"/>
              </a:rPr>
              <a:t>Problem Statement</a:t>
            </a:r>
            <a:r>
              <a:rPr lang="en-US" sz="6699">
                <a:solidFill>
                  <a:srgbClr val="000000"/>
                </a:solidFill>
                <a:latin typeface="Canva Sans Bold"/>
              </a:rPr>
              <a:t> </a:t>
            </a:r>
          </a:p>
          <a:p>
            <a:pPr algn="ctr">
              <a:lnSpc>
                <a:spcPts val="937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0588" y="1323957"/>
            <a:ext cx="5089758" cy="1287603"/>
          </a:xfrm>
          <a:prstGeom prst="rect">
            <a:avLst/>
          </a:prstGeom>
        </p:spPr>
        <p:txBody>
          <a:bodyPr anchor="t" rtlCol="false" tIns="0" lIns="0" bIns="0" rIns="0">
            <a:spAutoFit/>
          </a:bodyPr>
          <a:lstStyle/>
          <a:p>
            <a:pPr algn="ctr">
              <a:lnSpc>
                <a:spcPts val="10522"/>
              </a:lnSpc>
              <a:spcBef>
                <a:spcPct val="0"/>
              </a:spcBef>
            </a:pPr>
            <a:r>
              <a:rPr lang="en-US" sz="7515">
                <a:solidFill>
                  <a:srgbClr val="D13D3D"/>
                </a:solidFill>
                <a:latin typeface="Canva Sans Bold"/>
              </a:rPr>
              <a:t>Continue...</a:t>
            </a:r>
          </a:p>
        </p:txBody>
      </p:sp>
      <p:sp>
        <p:nvSpPr>
          <p:cNvPr name="Freeform 3" id="3"/>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4" id="4"/>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TextBox 5" id="5"/>
          <p:cNvSpPr txBox="true"/>
          <p:nvPr/>
        </p:nvSpPr>
        <p:spPr>
          <a:xfrm rot="0">
            <a:off x="274148" y="2535359"/>
            <a:ext cx="17739704" cy="7274117"/>
          </a:xfrm>
          <a:prstGeom prst="rect">
            <a:avLst/>
          </a:prstGeom>
        </p:spPr>
        <p:txBody>
          <a:bodyPr anchor="t" rtlCol="false" tIns="0" lIns="0" bIns="0" rIns="0">
            <a:spAutoFit/>
          </a:bodyPr>
          <a:lstStyle/>
          <a:p>
            <a:pPr algn="ctr">
              <a:lnSpc>
                <a:spcPts val="5564"/>
              </a:lnSpc>
            </a:pPr>
            <a:r>
              <a:rPr lang="en-US" sz="3974">
                <a:solidFill>
                  <a:srgbClr val="000000"/>
                </a:solidFill>
                <a:latin typeface="Canva Sans Bold"/>
              </a:rPr>
              <a:t>The dataset contains crucial information regarding cuisine and costing, which can be utilized in conducting a comprehensive cost vs. benefit analysis. Moreover, sentiment analysis techniques are employed to gauge the overall sentiment expressed within the reviews. Additionally, leveraging the metadata of reviewers allows for the identification of influential critics within the industry.</a:t>
            </a:r>
          </a:p>
          <a:p>
            <a:pPr algn="ctr">
              <a:lnSpc>
                <a:spcPts val="5564"/>
              </a:lnSpc>
            </a:pPr>
            <a:r>
              <a:rPr lang="en-US" sz="3974">
                <a:solidFill>
                  <a:srgbClr val="000000"/>
                </a:solidFill>
                <a:latin typeface="Canva Sans Bold"/>
              </a:rPr>
              <a:t>By effectively clustering restaurants, conducting sentiment analysis, and leveraging available data, this project aims to provide actionable insights that enhance customer experiences and aid the company's growth.</a:t>
            </a:r>
          </a:p>
          <a:p>
            <a:pPr algn="ctr">
              <a:lnSpc>
                <a:spcPts val="1854"/>
              </a:lnSpc>
              <a:spcBef>
                <a:spcPct val="0"/>
              </a:spcBef>
            </a:pPr>
          </a:p>
        </p:txBody>
      </p:sp>
      <p:pic>
        <p:nvPicPr>
          <p:cNvPr name="Picture 6" id="6"/>
          <p:cNvPicPr>
            <a:picLocks noChangeAspect="true"/>
          </p:cNvPicPr>
          <p:nvPr/>
        </p:nvPicPr>
        <p:blipFill>
          <a:blip r:embed="rId4"/>
          <a:srcRect l="0" t="0" r="0" b="0"/>
          <a:stretch>
            <a:fillRect/>
          </a:stretch>
        </p:blipFill>
        <p:spPr>
          <a:xfrm flipH="false" flipV="false" rot="0">
            <a:off x="5240346" y="1607483"/>
            <a:ext cx="1298383" cy="86342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6247" y="2348961"/>
            <a:ext cx="17595506" cy="7409697"/>
          </a:xfrm>
          <a:custGeom>
            <a:avLst/>
            <a:gdLst/>
            <a:ahLst/>
            <a:cxnLst/>
            <a:rect r="r" b="b" t="t" l="l"/>
            <a:pathLst>
              <a:path h="7409697" w="17595506">
                <a:moveTo>
                  <a:pt x="0" y="0"/>
                </a:moveTo>
                <a:lnTo>
                  <a:pt x="17595506" y="0"/>
                </a:lnTo>
                <a:lnTo>
                  <a:pt x="17595506" y="7409697"/>
                </a:lnTo>
                <a:lnTo>
                  <a:pt x="0" y="7409697"/>
                </a:lnTo>
                <a:lnTo>
                  <a:pt x="0" y="0"/>
                </a:lnTo>
                <a:close/>
              </a:path>
            </a:pathLst>
          </a:custGeom>
          <a:blipFill>
            <a:blip r:embed="rId2"/>
            <a:stretch>
              <a:fillRect l="0" t="0" r="0" b="0"/>
            </a:stretch>
          </a:blipFill>
        </p:spPr>
      </p:sp>
      <p:sp>
        <p:nvSpPr>
          <p:cNvPr name="Freeform 3" id="3"/>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3"/>
            <a:stretch>
              <a:fillRect l="0" t="0" r="0" b="0"/>
            </a:stretch>
          </a:blipFill>
        </p:spPr>
      </p:sp>
      <p:sp>
        <p:nvSpPr>
          <p:cNvPr name="Freeform 4" id="4"/>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979859" cy="1466832"/>
          </a:xfrm>
          <a:custGeom>
            <a:avLst/>
            <a:gdLst/>
            <a:ahLst/>
            <a:cxnLst/>
            <a:rect r="r" b="b" t="t" l="l"/>
            <a:pathLst>
              <a:path h="1466832" w="3979859">
                <a:moveTo>
                  <a:pt x="0" y="0"/>
                </a:moveTo>
                <a:lnTo>
                  <a:pt x="3979859" y="0"/>
                </a:lnTo>
                <a:lnTo>
                  <a:pt x="3979859" y="1466832"/>
                </a:lnTo>
                <a:lnTo>
                  <a:pt x="0" y="1466832"/>
                </a:lnTo>
                <a:lnTo>
                  <a:pt x="0" y="0"/>
                </a:lnTo>
                <a:close/>
              </a:path>
            </a:pathLst>
          </a:custGeom>
          <a:blipFill>
            <a:blip r:embed="rId2"/>
            <a:stretch>
              <a:fillRect l="0" t="0" r="0" b="0"/>
            </a:stretch>
          </a:blipFill>
        </p:spPr>
      </p:sp>
      <p:sp>
        <p:nvSpPr>
          <p:cNvPr name="Freeform 3" id="3"/>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3"/>
            <a:stretch>
              <a:fillRect l="0" t="0" r="0" b="0"/>
            </a:stretch>
          </a:blipFill>
        </p:spPr>
      </p:sp>
      <p:sp>
        <p:nvSpPr>
          <p:cNvPr name="Freeform 4" id="4"/>
          <p:cNvSpPr/>
          <p:nvPr/>
        </p:nvSpPr>
        <p:spPr>
          <a:xfrm flipH="false" flipV="false" rot="0">
            <a:off x="3568330" y="1885606"/>
            <a:ext cx="11151341" cy="7823007"/>
          </a:xfrm>
          <a:custGeom>
            <a:avLst/>
            <a:gdLst/>
            <a:ahLst/>
            <a:cxnLst/>
            <a:rect r="r" b="b" t="t" l="l"/>
            <a:pathLst>
              <a:path h="7823007" w="11151341">
                <a:moveTo>
                  <a:pt x="0" y="0"/>
                </a:moveTo>
                <a:lnTo>
                  <a:pt x="11151340" y="0"/>
                </a:lnTo>
                <a:lnTo>
                  <a:pt x="11151340" y="7823007"/>
                </a:lnTo>
                <a:lnTo>
                  <a:pt x="0" y="7823007"/>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18122" y="252034"/>
            <a:ext cx="1214797" cy="1214797"/>
          </a:xfrm>
          <a:custGeom>
            <a:avLst/>
            <a:gdLst/>
            <a:ahLst/>
            <a:cxnLst/>
            <a:rect r="r" b="b" t="t" l="l"/>
            <a:pathLst>
              <a:path h="1214797" w="1214797">
                <a:moveTo>
                  <a:pt x="0" y="0"/>
                </a:moveTo>
                <a:lnTo>
                  <a:pt x="1214797" y="0"/>
                </a:lnTo>
                <a:lnTo>
                  <a:pt x="1214797" y="1214798"/>
                </a:lnTo>
                <a:lnTo>
                  <a:pt x="0" y="1214798"/>
                </a:lnTo>
                <a:lnTo>
                  <a:pt x="0" y="0"/>
                </a:lnTo>
                <a:close/>
              </a:path>
            </a:pathLst>
          </a:custGeom>
          <a:blipFill>
            <a:blip r:embed="rId2"/>
            <a:stretch>
              <a:fillRect l="0" t="0" r="0" b="0"/>
            </a:stretch>
          </a:blipFill>
        </p:spPr>
      </p:sp>
      <p:sp>
        <p:nvSpPr>
          <p:cNvPr name="Freeform 3" id="3"/>
          <p:cNvSpPr/>
          <p:nvPr/>
        </p:nvSpPr>
        <p:spPr>
          <a:xfrm flipH="false" flipV="false" rot="0">
            <a:off x="2444619" y="2713932"/>
            <a:ext cx="14173503" cy="7265259"/>
          </a:xfrm>
          <a:custGeom>
            <a:avLst/>
            <a:gdLst/>
            <a:ahLst/>
            <a:cxnLst/>
            <a:rect r="r" b="b" t="t" l="l"/>
            <a:pathLst>
              <a:path h="7265259" w="14173503">
                <a:moveTo>
                  <a:pt x="0" y="0"/>
                </a:moveTo>
                <a:lnTo>
                  <a:pt x="14173503" y="0"/>
                </a:lnTo>
                <a:lnTo>
                  <a:pt x="14173503" y="7265259"/>
                </a:lnTo>
                <a:lnTo>
                  <a:pt x="0" y="7265259"/>
                </a:lnTo>
                <a:lnTo>
                  <a:pt x="0" y="0"/>
                </a:lnTo>
                <a:close/>
              </a:path>
            </a:pathLst>
          </a:custGeom>
          <a:blipFill>
            <a:blip r:embed="rId3"/>
            <a:stretch>
              <a:fillRect l="0" t="0" r="0" b="0"/>
            </a:stretch>
          </a:blipFill>
        </p:spPr>
      </p:sp>
      <p:sp>
        <p:nvSpPr>
          <p:cNvPr name="TextBox 4" id="4"/>
          <p:cNvSpPr txBox="true"/>
          <p:nvPr/>
        </p:nvSpPr>
        <p:spPr>
          <a:xfrm rot="0">
            <a:off x="0" y="118684"/>
            <a:ext cx="6269074" cy="1182439"/>
          </a:xfrm>
          <a:prstGeom prst="rect">
            <a:avLst/>
          </a:prstGeom>
        </p:spPr>
        <p:txBody>
          <a:bodyPr anchor="t" rtlCol="false" tIns="0" lIns="0" bIns="0" rIns="0">
            <a:spAutoFit/>
          </a:bodyPr>
          <a:lstStyle/>
          <a:p>
            <a:pPr algn="ctr">
              <a:lnSpc>
                <a:spcPts val="9664"/>
              </a:lnSpc>
              <a:spcBef>
                <a:spcPct val="0"/>
              </a:spcBef>
            </a:pPr>
            <a:r>
              <a:rPr lang="en-US" sz="6903">
                <a:solidFill>
                  <a:srgbClr val="D13D3D"/>
                </a:solidFill>
                <a:latin typeface="Canva Sans Bold"/>
              </a:rPr>
              <a:t>WORDCLOUD</a:t>
            </a:r>
          </a:p>
        </p:txBody>
      </p:sp>
      <p:sp>
        <p:nvSpPr>
          <p:cNvPr name="TextBox 5" id="5"/>
          <p:cNvSpPr txBox="true"/>
          <p:nvPr/>
        </p:nvSpPr>
        <p:spPr>
          <a:xfrm rot="0">
            <a:off x="0" y="1408666"/>
            <a:ext cx="18288000" cy="1873135"/>
          </a:xfrm>
          <a:prstGeom prst="rect">
            <a:avLst/>
          </a:prstGeom>
        </p:spPr>
        <p:txBody>
          <a:bodyPr anchor="t" rtlCol="false" tIns="0" lIns="0" bIns="0" rIns="0">
            <a:spAutoFit/>
          </a:bodyPr>
          <a:lstStyle/>
          <a:p>
            <a:pPr algn="ctr">
              <a:lnSpc>
                <a:spcPts val="7531"/>
              </a:lnSpc>
            </a:pPr>
            <a:r>
              <a:rPr lang="en-US" sz="5379">
                <a:solidFill>
                  <a:srgbClr val="000000"/>
                </a:solidFill>
                <a:latin typeface="Canva Sans Bold"/>
              </a:rPr>
              <a:t>Vis﻿ualisation of word cloud for expensive restaurants.</a:t>
            </a:r>
          </a:p>
          <a:p>
            <a:pPr algn="ctr">
              <a:lnSpc>
                <a:spcPts val="7531"/>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DAFm6be1t7M</dc:identifier>
  <dcterms:modified xsi:type="dcterms:W3CDTF">2011-08-01T06:04:30Z</dcterms:modified>
  <cp:revision>1</cp:revision>
  <dc:title>zomato rstaurents and clustering analysis</dc:title>
</cp:coreProperties>
</file>